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41" r:id="rId2"/>
    <p:sldId id="404" r:id="rId3"/>
    <p:sldId id="445" r:id="rId4"/>
    <p:sldId id="413" r:id="rId5"/>
    <p:sldId id="452" r:id="rId6"/>
    <p:sldId id="439" r:id="rId7"/>
    <p:sldId id="453" r:id="rId8"/>
    <p:sldId id="441" r:id="rId9"/>
    <p:sldId id="454" r:id="rId10"/>
    <p:sldId id="403" r:id="rId11"/>
    <p:sldId id="450" r:id="rId12"/>
    <p:sldId id="342" r:id="rId13"/>
    <p:sldId id="448" r:id="rId14"/>
    <p:sldId id="449" r:id="rId15"/>
    <p:sldId id="417" r:id="rId16"/>
    <p:sldId id="400" r:id="rId17"/>
    <p:sldId id="418" r:id="rId18"/>
    <p:sldId id="419" r:id="rId19"/>
    <p:sldId id="420" r:id="rId20"/>
    <p:sldId id="421" r:id="rId21"/>
    <p:sldId id="422" r:id="rId22"/>
    <p:sldId id="423" r:id="rId23"/>
    <p:sldId id="401" r:id="rId24"/>
    <p:sldId id="424" r:id="rId25"/>
    <p:sldId id="425" r:id="rId26"/>
    <p:sldId id="426" r:id="rId27"/>
    <p:sldId id="432" r:id="rId28"/>
    <p:sldId id="429" r:id="rId29"/>
    <p:sldId id="430" r:id="rId30"/>
    <p:sldId id="434" r:id="rId31"/>
    <p:sldId id="405" r:id="rId32"/>
    <p:sldId id="288" r:id="rId33"/>
    <p:sldId id="402" r:id="rId34"/>
    <p:sldId id="408" r:id="rId35"/>
    <p:sldId id="409" r:id="rId36"/>
    <p:sldId id="410" r:id="rId37"/>
    <p:sldId id="411" r:id="rId38"/>
    <p:sldId id="412" r:id="rId39"/>
    <p:sldId id="388" r:id="rId40"/>
    <p:sldId id="365" r:id="rId41"/>
    <p:sldId id="394" r:id="rId42"/>
    <p:sldId id="395" r:id="rId43"/>
    <p:sldId id="374" r:id="rId44"/>
    <p:sldId id="382" r:id="rId45"/>
    <p:sldId id="383" r:id="rId46"/>
    <p:sldId id="389" r:id="rId47"/>
    <p:sldId id="384" r:id="rId48"/>
    <p:sldId id="397" r:id="rId49"/>
    <p:sldId id="369" r:id="rId50"/>
    <p:sldId id="371" r:id="rId51"/>
    <p:sldId id="437" r:id="rId52"/>
    <p:sldId id="455" r:id="rId53"/>
    <p:sldId id="456" r:id="rId54"/>
    <p:sldId id="333" r:id="rId55"/>
    <p:sldId id="451" r:id="rId56"/>
    <p:sldId id="372" r:id="rId5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a" initials="l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BEA"/>
    <a:srgbClr val="F3C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0945" autoAdjust="0"/>
  </p:normalViewPr>
  <p:slideViewPr>
    <p:cSldViewPr>
      <p:cViewPr varScale="1">
        <p:scale>
          <a:sx n="57" d="100"/>
          <a:sy n="57" d="100"/>
        </p:scale>
        <p:origin x="14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0353A-3E30-4767-A7AB-165FEFB7A938}" type="doc">
      <dgm:prSet loTypeId="urn:microsoft.com/office/officeart/2005/8/layout/equation2" loCatId="process" qsTypeId="urn:microsoft.com/office/officeart/2005/8/quickstyle/simple1" qsCatId="simple" csTypeId="urn:microsoft.com/office/officeart/2005/8/colors/accent4_1" csCatId="accent4" phldr="1"/>
      <dgm:spPr/>
    </dgm:pt>
    <dgm:pt modelId="{0CA02793-8806-476D-9FB2-BFEA26E38E6B}">
      <dgm:prSet phldrT="[Text]"/>
      <dgm:spPr/>
      <dgm:t>
        <a:bodyPr/>
        <a:lstStyle/>
        <a:p>
          <a:r>
            <a:rPr lang="de-DE" dirty="0"/>
            <a:t>Studienleistung 1 (Seminar)</a:t>
          </a:r>
        </a:p>
      </dgm:t>
    </dgm:pt>
    <dgm:pt modelId="{464EABA0-A723-44B1-BB6B-DE5D132B10DE}" type="parTrans" cxnId="{0FAE422D-CA8B-4397-BE76-2C4036D36E41}">
      <dgm:prSet/>
      <dgm:spPr/>
      <dgm:t>
        <a:bodyPr/>
        <a:lstStyle/>
        <a:p>
          <a:endParaRPr lang="de-DE"/>
        </a:p>
      </dgm:t>
    </dgm:pt>
    <dgm:pt modelId="{85385E60-8C00-4364-B5CE-56976750B39B}" type="sibTrans" cxnId="{0FAE422D-CA8B-4397-BE76-2C4036D36E41}">
      <dgm:prSet/>
      <dgm:spPr/>
      <dgm:t>
        <a:bodyPr/>
        <a:lstStyle/>
        <a:p>
          <a:endParaRPr lang="de-DE"/>
        </a:p>
      </dgm:t>
    </dgm:pt>
    <dgm:pt modelId="{491048AE-6C75-459C-A286-01FB2C0044D3}">
      <dgm:prSet phldrT="[Text]"/>
      <dgm:spPr/>
      <dgm:t>
        <a:bodyPr/>
        <a:lstStyle/>
        <a:p>
          <a:r>
            <a:rPr lang="de-DE" dirty="0"/>
            <a:t>Studienleistung 2 (Seminar)</a:t>
          </a:r>
        </a:p>
      </dgm:t>
    </dgm:pt>
    <dgm:pt modelId="{EBB33E95-EFAD-46BD-A141-41919ABA1615}" type="parTrans" cxnId="{85FBE611-56E2-44CE-8BB0-CE1D58C725FB}">
      <dgm:prSet/>
      <dgm:spPr/>
      <dgm:t>
        <a:bodyPr/>
        <a:lstStyle/>
        <a:p>
          <a:endParaRPr lang="de-DE"/>
        </a:p>
      </dgm:t>
    </dgm:pt>
    <dgm:pt modelId="{0EB87408-2891-43B4-B4C6-BABC655E2773}" type="sibTrans" cxnId="{85FBE611-56E2-44CE-8BB0-CE1D58C725FB}">
      <dgm:prSet/>
      <dgm:spPr/>
      <dgm:t>
        <a:bodyPr/>
        <a:lstStyle/>
        <a:p>
          <a:endParaRPr lang="de-DE"/>
        </a:p>
      </dgm:t>
    </dgm:pt>
    <dgm:pt modelId="{F26E0ED0-98ED-4F69-B723-4185C04EDC74}">
      <dgm:prSet phldrT="[Text]"/>
      <dgm:spPr/>
      <dgm:t>
        <a:bodyPr/>
        <a:lstStyle/>
        <a:p>
          <a:r>
            <a:rPr lang="de-DE" b="1" u="sng" dirty="0"/>
            <a:t>Prüfungsberechtigung</a:t>
          </a:r>
          <a:r>
            <a:rPr lang="de-DE" dirty="0"/>
            <a:t> (Hausarbeit, </a:t>
          </a:r>
          <a:r>
            <a:rPr lang="de-DE" dirty="0" err="1"/>
            <a:t>mündl</a:t>
          </a:r>
          <a:r>
            <a:rPr lang="de-DE" dirty="0"/>
            <a:t>. Prüfung, Klausur etc.)</a:t>
          </a:r>
        </a:p>
      </dgm:t>
    </dgm:pt>
    <dgm:pt modelId="{251D4071-6FC3-492F-BD37-6E6A225803CD}" type="parTrans" cxnId="{86F8AD48-301B-4AF1-A78A-BC144DB23C17}">
      <dgm:prSet/>
      <dgm:spPr/>
      <dgm:t>
        <a:bodyPr/>
        <a:lstStyle/>
        <a:p>
          <a:endParaRPr lang="de-DE"/>
        </a:p>
      </dgm:t>
    </dgm:pt>
    <dgm:pt modelId="{19FC9945-0F6E-4660-BCEC-FF50E045FAF2}" type="sibTrans" cxnId="{86F8AD48-301B-4AF1-A78A-BC144DB23C17}">
      <dgm:prSet/>
      <dgm:spPr/>
      <dgm:t>
        <a:bodyPr/>
        <a:lstStyle/>
        <a:p>
          <a:endParaRPr lang="de-DE"/>
        </a:p>
      </dgm:t>
    </dgm:pt>
    <dgm:pt modelId="{D1B01790-6AE0-4837-81A2-10DD4819A523}" type="pres">
      <dgm:prSet presAssocID="{FDA0353A-3E30-4767-A7AB-165FEFB7A938}" presName="Name0" presStyleCnt="0">
        <dgm:presLayoutVars>
          <dgm:dir/>
          <dgm:resizeHandles val="exact"/>
        </dgm:presLayoutVars>
      </dgm:prSet>
      <dgm:spPr/>
    </dgm:pt>
    <dgm:pt modelId="{3D8F6FC5-910D-4B0B-A66F-CAB49A4F7170}" type="pres">
      <dgm:prSet presAssocID="{FDA0353A-3E30-4767-A7AB-165FEFB7A938}" presName="vNodes" presStyleCnt="0"/>
      <dgm:spPr/>
    </dgm:pt>
    <dgm:pt modelId="{64FF0770-4135-438C-97C2-9F76943C9F31}" type="pres">
      <dgm:prSet presAssocID="{0CA02793-8806-476D-9FB2-BFEA26E38E6B}" presName="node" presStyleLbl="node1" presStyleIdx="0" presStyleCnt="3">
        <dgm:presLayoutVars>
          <dgm:bulletEnabled val="1"/>
        </dgm:presLayoutVars>
      </dgm:prSet>
      <dgm:spPr/>
    </dgm:pt>
    <dgm:pt modelId="{1C444412-D0AB-4570-B4F2-0A9C109A9BE0}" type="pres">
      <dgm:prSet presAssocID="{85385E60-8C00-4364-B5CE-56976750B39B}" presName="spacerT" presStyleCnt="0"/>
      <dgm:spPr/>
    </dgm:pt>
    <dgm:pt modelId="{D1E0769F-036D-4F0E-A31C-10A670EB9AB7}" type="pres">
      <dgm:prSet presAssocID="{85385E60-8C00-4364-B5CE-56976750B39B}" presName="sibTrans" presStyleLbl="sibTrans2D1" presStyleIdx="0" presStyleCnt="2"/>
      <dgm:spPr/>
    </dgm:pt>
    <dgm:pt modelId="{092B2532-D47F-4ED5-83C6-4FB3C29DB6AC}" type="pres">
      <dgm:prSet presAssocID="{85385E60-8C00-4364-B5CE-56976750B39B}" presName="spacerB" presStyleCnt="0"/>
      <dgm:spPr/>
    </dgm:pt>
    <dgm:pt modelId="{18D5692F-298A-470B-9281-A8566C9C0F10}" type="pres">
      <dgm:prSet presAssocID="{491048AE-6C75-459C-A286-01FB2C0044D3}" presName="node" presStyleLbl="node1" presStyleIdx="1" presStyleCnt="3">
        <dgm:presLayoutVars>
          <dgm:bulletEnabled val="1"/>
        </dgm:presLayoutVars>
      </dgm:prSet>
      <dgm:spPr/>
    </dgm:pt>
    <dgm:pt modelId="{FA31EB63-A9AB-4559-B7BD-982B969EBCDD}" type="pres">
      <dgm:prSet presAssocID="{FDA0353A-3E30-4767-A7AB-165FEFB7A938}" presName="sibTransLast" presStyleLbl="sibTrans2D1" presStyleIdx="1" presStyleCnt="2"/>
      <dgm:spPr/>
    </dgm:pt>
    <dgm:pt modelId="{3B4ED766-9727-4689-914F-5A3ADB3C53DD}" type="pres">
      <dgm:prSet presAssocID="{FDA0353A-3E30-4767-A7AB-165FEFB7A938}" presName="connectorText" presStyleLbl="sibTrans2D1" presStyleIdx="1" presStyleCnt="2"/>
      <dgm:spPr/>
    </dgm:pt>
    <dgm:pt modelId="{51D6957C-2D4F-49F3-B130-3C1B6D2A9A94}" type="pres">
      <dgm:prSet presAssocID="{FDA0353A-3E30-4767-A7AB-165FEFB7A938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532A9E0B-1389-4FB4-8371-E0EEC6858DE5}" type="presOf" srcId="{85385E60-8C00-4364-B5CE-56976750B39B}" destId="{D1E0769F-036D-4F0E-A31C-10A670EB9AB7}" srcOrd="0" destOrd="0" presId="urn:microsoft.com/office/officeart/2005/8/layout/equation2"/>
    <dgm:cxn modelId="{85FBE611-56E2-44CE-8BB0-CE1D58C725FB}" srcId="{FDA0353A-3E30-4767-A7AB-165FEFB7A938}" destId="{491048AE-6C75-459C-A286-01FB2C0044D3}" srcOrd="1" destOrd="0" parTransId="{EBB33E95-EFAD-46BD-A141-41919ABA1615}" sibTransId="{0EB87408-2891-43B4-B4C6-BABC655E2773}"/>
    <dgm:cxn modelId="{C6A36F14-7203-4D4B-BC41-371B9B7D28C0}" type="presOf" srcId="{0CA02793-8806-476D-9FB2-BFEA26E38E6B}" destId="{64FF0770-4135-438C-97C2-9F76943C9F31}" srcOrd="0" destOrd="0" presId="urn:microsoft.com/office/officeart/2005/8/layout/equation2"/>
    <dgm:cxn modelId="{538A6817-0E16-4C75-BBAA-413AF7EB52D9}" type="presOf" srcId="{0EB87408-2891-43B4-B4C6-BABC655E2773}" destId="{FA31EB63-A9AB-4559-B7BD-982B969EBCDD}" srcOrd="0" destOrd="0" presId="urn:microsoft.com/office/officeart/2005/8/layout/equation2"/>
    <dgm:cxn modelId="{0FAE422D-CA8B-4397-BE76-2C4036D36E41}" srcId="{FDA0353A-3E30-4767-A7AB-165FEFB7A938}" destId="{0CA02793-8806-476D-9FB2-BFEA26E38E6B}" srcOrd="0" destOrd="0" parTransId="{464EABA0-A723-44B1-BB6B-DE5D132B10DE}" sibTransId="{85385E60-8C00-4364-B5CE-56976750B39B}"/>
    <dgm:cxn modelId="{0B795B3F-56C1-4723-BABD-6F03A7A33999}" type="presOf" srcId="{0EB87408-2891-43B4-B4C6-BABC655E2773}" destId="{3B4ED766-9727-4689-914F-5A3ADB3C53DD}" srcOrd="1" destOrd="0" presId="urn:microsoft.com/office/officeart/2005/8/layout/equation2"/>
    <dgm:cxn modelId="{86F8AD48-301B-4AF1-A78A-BC144DB23C17}" srcId="{FDA0353A-3E30-4767-A7AB-165FEFB7A938}" destId="{F26E0ED0-98ED-4F69-B723-4185C04EDC74}" srcOrd="2" destOrd="0" parTransId="{251D4071-6FC3-492F-BD37-6E6A225803CD}" sibTransId="{19FC9945-0F6E-4660-BCEC-FF50E045FAF2}"/>
    <dgm:cxn modelId="{EDC71088-4973-4FF8-AC2D-FB8DAC9DAB4B}" type="presOf" srcId="{FDA0353A-3E30-4767-A7AB-165FEFB7A938}" destId="{D1B01790-6AE0-4837-81A2-10DD4819A523}" srcOrd="0" destOrd="0" presId="urn:microsoft.com/office/officeart/2005/8/layout/equation2"/>
    <dgm:cxn modelId="{986CFDA0-61CF-4035-B82E-D1034082642C}" type="presOf" srcId="{491048AE-6C75-459C-A286-01FB2C0044D3}" destId="{18D5692F-298A-470B-9281-A8566C9C0F10}" srcOrd="0" destOrd="0" presId="urn:microsoft.com/office/officeart/2005/8/layout/equation2"/>
    <dgm:cxn modelId="{FFBB2ACC-147F-4BA0-8AF6-24334692B153}" type="presOf" srcId="{F26E0ED0-98ED-4F69-B723-4185C04EDC74}" destId="{51D6957C-2D4F-49F3-B130-3C1B6D2A9A94}" srcOrd="0" destOrd="0" presId="urn:microsoft.com/office/officeart/2005/8/layout/equation2"/>
    <dgm:cxn modelId="{A0E17A3C-856A-4067-BD21-F26B10F0CE4D}" type="presParOf" srcId="{D1B01790-6AE0-4837-81A2-10DD4819A523}" destId="{3D8F6FC5-910D-4B0B-A66F-CAB49A4F7170}" srcOrd="0" destOrd="0" presId="urn:microsoft.com/office/officeart/2005/8/layout/equation2"/>
    <dgm:cxn modelId="{3E0FC100-AD58-4A56-BB30-97F4C78CC93B}" type="presParOf" srcId="{3D8F6FC5-910D-4B0B-A66F-CAB49A4F7170}" destId="{64FF0770-4135-438C-97C2-9F76943C9F31}" srcOrd="0" destOrd="0" presId="urn:microsoft.com/office/officeart/2005/8/layout/equation2"/>
    <dgm:cxn modelId="{FD4E9CEF-8FAE-44FF-93A4-E154969A8F8F}" type="presParOf" srcId="{3D8F6FC5-910D-4B0B-A66F-CAB49A4F7170}" destId="{1C444412-D0AB-4570-B4F2-0A9C109A9BE0}" srcOrd="1" destOrd="0" presId="urn:microsoft.com/office/officeart/2005/8/layout/equation2"/>
    <dgm:cxn modelId="{8B9F3219-6969-4C24-9F96-6EDA01EB9718}" type="presParOf" srcId="{3D8F6FC5-910D-4B0B-A66F-CAB49A4F7170}" destId="{D1E0769F-036D-4F0E-A31C-10A670EB9AB7}" srcOrd="2" destOrd="0" presId="urn:microsoft.com/office/officeart/2005/8/layout/equation2"/>
    <dgm:cxn modelId="{5119208E-B9F2-4AE1-9367-E3654622ECEB}" type="presParOf" srcId="{3D8F6FC5-910D-4B0B-A66F-CAB49A4F7170}" destId="{092B2532-D47F-4ED5-83C6-4FB3C29DB6AC}" srcOrd="3" destOrd="0" presId="urn:microsoft.com/office/officeart/2005/8/layout/equation2"/>
    <dgm:cxn modelId="{759F0565-DBF6-4EFD-A5E7-E2186326592D}" type="presParOf" srcId="{3D8F6FC5-910D-4B0B-A66F-CAB49A4F7170}" destId="{18D5692F-298A-470B-9281-A8566C9C0F10}" srcOrd="4" destOrd="0" presId="urn:microsoft.com/office/officeart/2005/8/layout/equation2"/>
    <dgm:cxn modelId="{2DCE7177-46C8-4D5A-BA46-6A7E78538CF7}" type="presParOf" srcId="{D1B01790-6AE0-4837-81A2-10DD4819A523}" destId="{FA31EB63-A9AB-4559-B7BD-982B969EBCDD}" srcOrd="1" destOrd="0" presId="urn:microsoft.com/office/officeart/2005/8/layout/equation2"/>
    <dgm:cxn modelId="{0FD46594-DF86-497C-84A5-38B93D1A1E5E}" type="presParOf" srcId="{FA31EB63-A9AB-4559-B7BD-982B969EBCDD}" destId="{3B4ED766-9727-4689-914F-5A3ADB3C53DD}" srcOrd="0" destOrd="0" presId="urn:microsoft.com/office/officeart/2005/8/layout/equation2"/>
    <dgm:cxn modelId="{06D8B51D-9120-40A4-A31A-D056FD177206}" type="presParOf" srcId="{D1B01790-6AE0-4837-81A2-10DD4819A523}" destId="{51D6957C-2D4F-49F3-B130-3C1B6D2A9A9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F0770-4135-438C-97C2-9F76943C9F31}">
      <dsp:nvSpPr>
        <dsp:cNvPr id="0" name=""/>
        <dsp:cNvSpPr/>
      </dsp:nvSpPr>
      <dsp:spPr>
        <a:xfrm>
          <a:off x="1145634" y="1137"/>
          <a:ext cx="1649536" cy="1649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Studienleistung 1 (Seminar)</a:t>
          </a:r>
        </a:p>
      </dsp:txBody>
      <dsp:txXfrm>
        <a:off x="1387203" y="242706"/>
        <a:ext cx="1166398" cy="1166398"/>
      </dsp:txXfrm>
    </dsp:sp>
    <dsp:sp modelId="{D1E0769F-036D-4F0E-A31C-10A670EB9AB7}">
      <dsp:nvSpPr>
        <dsp:cNvPr id="0" name=""/>
        <dsp:cNvSpPr/>
      </dsp:nvSpPr>
      <dsp:spPr>
        <a:xfrm>
          <a:off x="1492036" y="1784615"/>
          <a:ext cx="956731" cy="956731"/>
        </a:xfrm>
        <a:prstGeom prst="mathPlus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/>
        </a:p>
      </dsp:txBody>
      <dsp:txXfrm>
        <a:off x="1618851" y="2150469"/>
        <a:ext cx="703101" cy="225023"/>
      </dsp:txXfrm>
    </dsp:sp>
    <dsp:sp modelId="{18D5692F-298A-470B-9281-A8566C9C0F10}">
      <dsp:nvSpPr>
        <dsp:cNvPr id="0" name=""/>
        <dsp:cNvSpPr/>
      </dsp:nvSpPr>
      <dsp:spPr>
        <a:xfrm>
          <a:off x="1145634" y="2875289"/>
          <a:ext cx="1649536" cy="1649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Studienleistung 2 (Seminar)</a:t>
          </a:r>
        </a:p>
      </dsp:txBody>
      <dsp:txXfrm>
        <a:off x="1387203" y="3116858"/>
        <a:ext cx="1166398" cy="1166398"/>
      </dsp:txXfrm>
    </dsp:sp>
    <dsp:sp modelId="{FA31EB63-A9AB-4559-B7BD-982B969EBCDD}">
      <dsp:nvSpPr>
        <dsp:cNvPr id="0" name=""/>
        <dsp:cNvSpPr/>
      </dsp:nvSpPr>
      <dsp:spPr>
        <a:xfrm>
          <a:off x="3042601" y="1956167"/>
          <a:ext cx="524552" cy="6136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/>
        </a:p>
      </dsp:txBody>
      <dsp:txXfrm>
        <a:off x="3042601" y="2078892"/>
        <a:ext cx="367186" cy="368177"/>
      </dsp:txXfrm>
    </dsp:sp>
    <dsp:sp modelId="{51D6957C-2D4F-49F3-B130-3C1B6D2A9A94}">
      <dsp:nvSpPr>
        <dsp:cNvPr id="0" name=""/>
        <dsp:cNvSpPr/>
      </dsp:nvSpPr>
      <dsp:spPr>
        <a:xfrm>
          <a:off x="3784892" y="613444"/>
          <a:ext cx="3299073" cy="32990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u="sng" kern="1200" dirty="0"/>
            <a:t>Prüfungsberechtigung</a:t>
          </a:r>
          <a:r>
            <a:rPr lang="de-DE" sz="1900" kern="1200" dirty="0"/>
            <a:t> (Hausarbeit, </a:t>
          </a:r>
          <a:r>
            <a:rPr lang="de-DE" sz="1900" kern="1200" dirty="0" err="1"/>
            <a:t>mündl</a:t>
          </a:r>
          <a:r>
            <a:rPr lang="de-DE" sz="1900" kern="1200" dirty="0"/>
            <a:t>. Prüfung, Klausur etc.)</a:t>
          </a:r>
        </a:p>
      </dsp:txBody>
      <dsp:txXfrm>
        <a:off x="4268030" y="1096582"/>
        <a:ext cx="2332797" cy="2332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F2A53-5ED9-4687-8DAB-4CDD0509C86E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7C53-555C-4FDF-8A17-473CB5066A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624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E5997-5C67-4819-A748-618C1289CD41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482E3-1973-4BF6-A633-AB950B62A5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73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66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356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03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Melden Sie sich an</a:t>
            </a:r>
          </a:p>
          <a:p>
            <a:pPr marL="171450" indent="-171450">
              <a:buFontTx/>
              <a:buChar char="-"/>
            </a:pPr>
            <a:r>
              <a:rPr lang="de-DE" dirty="0"/>
              <a:t>Veranstaltungen belegen 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018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87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Wie viele Prioritäten vergebe ich?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Zur ersten</a:t>
            </a:r>
            <a:r>
              <a:rPr lang="de-DE" baseline="0" dirty="0"/>
              <a:t> Anmeldung immer in beiden Seminarklassen</a:t>
            </a:r>
          </a:p>
          <a:p>
            <a:pPr marL="628650" lvl="1" indent="-171450">
              <a:buFontTx/>
              <a:buChar char="-"/>
            </a:pPr>
            <a:r>
              <a:rPr lang="de-DE" baseline="0" dirty="0"/>
              <a:t>Zusage beachten! Ob S1 und S2</a:t>
            </a:r>
          </a:p>
          <a:p>
            <a:pPr marL="628650" lvl="1" indent="-171450">
              <a:buFontTx/>
              <a:buChar char="-"/>
            </a:pPr>
            <a:r>
              <a:rPr lang="de-DE" baseline="0" dirty="0"/>
              <a:t>Wechselseitig anmelden</a:t>
            </a:r>
          </a:p>
          <a:p>
            <a:pPr marL="628650" lvl="1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Was tut </a:t>
            </a:r>
            <a:r>
              <a:rPr lang="de-DE" dirty="0" err="1"/>
              <a:t>basis</a:t>
            </a:r>
            <a:r>
              <a:rPr lang="de-DE" dirty="0"/>
              <a:t> nun?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Lehrveranstaltungen werden vergeben nach: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Überschneidungsfreiheit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Und bestenfalls, dass jedes Modul mit den zu studierenden Kursen berücksichtigt wird</a:t>
            </a:r>
          </a:p>
          <a:p>
            <a:pPr marL="171450" indent="-171450">
              <a:buFontTx/>
              <a:buChar char="-"/>
            </a:pPr>
            <a:r>
              <a:rPr lang="de-DE" dirty="0"/>
              <a:t>Was tun, wenn man in einen Kurs nicht reingekommen ist?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Dozenten anschreiben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Teilnahme erfragen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In Nachbelegungsphase anmelden!!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Dozent muss euch nicht teilnehmen lassen, wenn Räume oder Seminarkonzept keine höhere Teilnehmerzahl möglich machen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In der Nachbelegungsphase bitte keine Prioritäten mit setzen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Dies allerdings nicht nutzen, um Anmeldung über reguläre Phasen zu umgehen. Nicht fair!</a:t>
            </a:r>
          </a:p>
          <a:p>
            <a:r>
              <a:rPr lang="de-DE" dirty="0"/>
              <a:t>	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73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928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807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65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02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Lehrveranstaltungsanmeldung:</a:t>
            </a:r>
            <a:endParaRPr dirty="0"/>
          </a:p>
          <a:p>
            <a:pPr>
              <a:defRPr/>
            </a:pPr>
            <a:endParaRPr lang="de-DE"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Ausnahmsweise für Erstsemester eine verspätete Frist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Diese geht noch bis 30.10.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In allen weiteren Semestern zwei Anmeldefristen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Und eine Korrekturfrist/Nachbelegungsphase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Die für das kommende Semester ist vom: 16.11-23.11. 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Ab/Anmeldung zu Kursen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E482E3-1973-4BF6-A633-AB950B62A5F6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89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258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06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7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Was soll im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1. Semester 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belegt werden?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LP pro Semester  1 GM, 1 PM, 1 Wahlpflicht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212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07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23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42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2" descr="Bildergebnis für Uni Bon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 userDrawn="1"/>
        </p:nvSpPr>
        <p:spPr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Institut</a:t>
            </a:r>
            <a:r>
              <a:rPr lang="de-DE" sz="1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für Politische Wissenschaft und Soziologie 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814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2" descr="Bildergebnis für Uni Bon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 userDrawn="1"/>
        </p:nvSpPr>
        <p:spPr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Institut</a:t>
            </a:r>
            <a:r>
              <a:rPr lang="de-DE" sz="1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für Politische Wissenschaft und Soziologie 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05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85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7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75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69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85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 descr="Bildergebnis für Uni Bon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 userDrawn="1"/>
        </p:nvSpPr>
        <p:spPr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Institut</a:t>
            </a:r>
            <a:r>
              <a:rPr lang="de-DE" sz="1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für Politische Wissenschaft und Soziologie 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445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2" descr="Bildergebnis für Uni Bon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Institut</a:t>
            </a:r>
            <a:r>
              <a:rPr lang="de-DE" sz="1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für Politische Wissenschaft und Soziologie 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83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2" descr="Bildergebnis für Uni Bon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Institut</a:t>
            </a:r>
            <a:r>
              <a:rPr lang="de-DE" sz="1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für Politische Wissenschaft und Soziologie 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363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62828-11A8-4F26-A93F-57CD40E5407F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95710-0226-4328-B808-74505372F4D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2" descr="Bildergebnis für Uni Bonn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021160"/>
            <a:ext cx="1440160" cy="5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 userDrawn="1"/>
        </p:nvSpPr>
        <p:spPr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Institut</a:t>
            </a:r>
            <a:r>
              <a:rPr lang="de-DE" sz="1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für Politische Wissenschaft und Soziologie 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671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studienbeginn/registrierung-fuer-erstsemest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ilfak.uni-bonn.de/de/studium/pruefungsamt/download/formular-master-pruefung-zulassu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k-soziologie.uni-bonn.de/dokumente/studien-und-pruefungsorganisation/twa.pdf" TargetMode="External"/><Relationship Id="rId2" Type="http://schemas.openxmlformats.org/officeDocument/2006/relationships/hyperlink" Target="https://www.philfak.uni-bonn.de/de/studium/pruefungsamt/im-studium/leitfaden-hausarbei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k-soziologie.uni-bonn.de/de/studium/studiengaeng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ilfak.uni-bonn.de/de/studium/pruefungsamt/download/handreichung-zur-masterarbei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ra.uni-bonn.de/pruefungsamt/online-anmeldeverfahren" TargetMode="External"/><Relationship Id="rId2" Type="http://schemas.openxmlformats.org/officeDocument/2006/relationships/hyperlink" Target="https://www.vwlpamt.uni-bonn.de/pruefungsamt/vwl-fuer-studierende-anderer-faecher/vwl-fuer-bachelorstudiengaenge-allgemei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ilfak.uni-bonn.de/de/studium/pruefungsamt/studienabschluss/handreichung-zur-masterarbei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asis.uni-bonn.de/qisserver/rds?state=user&amp;type=0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tik-soziologie.uni-bonn.de/dokumente/studien-und-pruefungsorganisation/faq-lehrveranstaltungsbelegung_stand-05-09-2022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tik-soziologie.uni-bonn.de/de/studium/praktiku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udienservice.uni-bonn.de/qisserver/pages/cs/sys/portal/hisinoneStartPage.face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rstiref@fs.sozpol.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.uni-bonn.de/ilias.php?baseClass=ilrepositorygui&amp;reloadpublic=1&amp;cmd=frameset&amp;ref_id=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campus.uni-bonn.de/goto_ecampus_book_276987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en.uni-bonn.de/wws/subscribe/jobs-praktika-veranstaltungen-ipws?previous_action=info" TargetMode="External"/><Relationship Id="rId2" Type="http://schemas.openxmlformats.org/officeDocument/2006/relationships/hyperlink" Target="https://listen.uni-bonn.de/wws/subscribe/studierende-polsoz?previous_action=inf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download/kalender-studienjahr-2023-24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80512" cy="32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96232" y="4738105"/>
            <a:ext cx="7420184" cy="106715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M.A. Studienorganisation </a:t>
            </a:r>
          </a:p>
          <a:p>
            <a:r>
              <a:rPr lang="de-DE" sz="2200" dirty="0">
                <a:solidFill>
                  <a:schemeClr val="tx1"/>
                </a:solidFill>
              </a:rPr>
              <a:t>Wintersemester 2023/24</a:t>
            </a:r>
          </a:p>
        </p:txBody>
      </p:sp>
    </p:spTree>
    <p:extLst>
      <p:ext uri="{BB962C8B-B14F-4D97-AF65-F5344CB8AC3E}">
        <p14:creationId xmlns:p14="http://schemas.microsoft.com/office/powerpoint/2010/main" val="144490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dirty="0"/>
              <a:t>Wichtige Fristen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de-DE" sz="2400" b="1" dirty="0"/>
              <a:t>Anmeldung zum Masterprüfungsverfahren </a:t>
            </a:r>
            <a:r>
              <a:rPr lang="de-DE" sz="2400" dirty="0"/>
              <a:t>erfolgt auf dem </a:t>
            </a:r>
            <a:r>
              <a:rPr lang="de-DE" sz="2400" dirty="0">
                <a:hlinkClick r:id="rId3"/>
              </a:rPr>
              <a:t>Postweg</a:t>
            </a:r>
            <a:endParaRPr lang="de-DE" sz="2400" dirty="0"/>
          </a:p>
          <a:p>
            <a:pPr marL="0" lv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Registrierungsphase:</a:t>
            </a:r>
            <a:r>
              <a:rPr lang="de-DE" sz="2400" b="1" dirty="0"/>
              <a:t> bis spätestens 15.12.2023</a:t>
            </a:r>
            <a:endParaRPr lang="de-DE" sz="2400" dirty="0"/>
          </a:p>
          <a:p>
            <a:pPr lvl="0">
              <a:spcBef>
                <a:spcPts val="0"/>
              </a:spcBef>
            </a:pPr>
            <a:endParaRPr lang="de-DE" sz="2400" b="1" dirty="0"/>
          </a:p>
          <a:p>
            <a:r>
              <a:rPr lang="de-DE" sz="2400" dirty="0"/>
              <a:t>ausgefülltes und unterschriebenes </a:t>
            </a:r>
            <a:r>
              <a:rPr lang="de-DE" sz="2400" dirty="0">
                <a:hlinkClick r:id="rId4"/>
              </a:rPr>
              <a:t>Anmeldeformular </a:t>
            </a:r>
            <a:r>
              <a:rPr lang="de-DE" sz="2400" dirty="0"/>
              <a:t>Zulassung zur Masterprüfung</a:t>
            </a:r>
          </a:p>
          <a:p>
            <a:r>
              <a:rPr lang="de-DE" sz="2400" dirty="0"/>
              <a:t>Studierendenausweis in Kopie</a:t>
            </a:r>
          </a:p>
          <a:p>
            <a:r>
              <a:rPr lang="de-DE" sz="2400" dirty="0"/>
              <a:t>Personalausweis in Kopie</a:t>
            </a:r>
          </a:p>
          <a:p>
            <a:r>
              <a:rPr lang="de-DE" sz="2400" dirty="0"/>
              <a:t>beglaubigte Kopie der Bachelorabschlussdokumente (nicht nötig für Bonner Bachelorabsolventen/innen)</a:t>
            </a:r>
          </a:p>
          <a:p>
            <a:pPr marL="0" indent="0">
              <a:buNone/>
              <a:tabLst>
                <a:tab pos="2062163" algn="l"/>
              </a:tabLst>
            </a:pPr>
            <a:endParaRPr lang="de-DE" sz="2400" dirty="0"/>
          </a:p>
          <a:p>
            <a:pPr marL="720720" lvl="0" indent="-360365">
              <a:spcBef>
                <a:spcPts val="0"/>
              </a:spcBef>
              <a:buNone/>
              <a:tabLst>
                <a:tab pos="360355" algn="l"/>
              </a:tabLst>
            </a:pPr>
            <a:r>
              <a:rPr lang="de-DE" sz="2000" b="1" dirty="0">
                <a:solidFill>
                  <a:srgbClr val="C00000"/>
                </a:solidFill>
              </a:rPr>
              <a:t>Ohne diese Anmeldung können keine Prüfungen abgelegt werden!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30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Anmeldung Prüfungsleistungen von Modulen </a:t>
            </a:r>
            <a:r>
              <a:rPr lang="de-DE"/>
              <a:t>der Philosophischen </a:t>
            </a:r>
            <a:r>
              <a:rPr lang="de-DE" dirty="0"/>
              <a:t>Fakultät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825738"/>
              </p:ext>
            </p:extLst>
          </p:nvPr>
        </p:nvGraphicFramePr>
        <p:xfrm>
          <a:off x="539552" y="1412776"/>
          <a:ext cx="7848872" cy="49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Klausuren u. </a:t>
                      </a:r>
                      <a:r>
                        <a:rPr lang="de-DE" dirty="0" err="1">
                          <a:solidFill>
                            <a:sysClr val="windowText" lastClr="000000"/>
                          </a:solidFill>
                        </a:rPr>
                        <a:t>mündl</a:t>
                      </a:r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. Prüfungen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Hausarbeiten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Zwei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="1" baseline="0" dirty="0"/>
                        <a:t>Anmeldephasen für </a:t>
                      </a:r>
                      <a:r>
                        <a:rPr lang="de-DE" sz="1600" b="0" baseline="0" dirty="0"/>
                        <a:t>Klausuren u. </a:t>
                      </a:r>
                      <a:r>
                        <a:rPr lang="de-DE" sz="1600" b="0" baseline="0" dirty="0" err="1"/>
                        <a:t>mündl</a:t>
                      </a:r>
                      <a:r>
                        <a:rPr lang="de-DE" sz="1600" b="0" baseline="0" dirty="0"/>
                        <a:t>. Prüfungen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15.01. - 23.01.24 (1. Anmeldephase)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11.03. - 13.03.24 (2. Anmeldephase)</a:t>
                      </a:r>
                    </a:p>
                    <a:p>
                      <a:pPr marL="0" algn="l" defTabSz="914400" rtl="0" eaLnBrk="1" latinLnBrk="0" hangingPunct="1"/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Zwei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Klausurphasen bzw. Phasen für </a:t>
                      </a:r>
                      <a:r>
                        <a:rPr lang="de-DE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mündl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Prüfungen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29.01. – 10.02.24 (1. Phase)</a:t>
                      </a:r>
                    </a:p>
                    <a:p>
                      <a:r>
                        <a:rPr lang="de-DE" sz="1600" b="1" baseline="0" dirty="0">
                          <a:solidFill>
                            <a:schemeClr val="tx1"/>
                          </a:solidFill>
                        </a:rPr>
                        <a:t>18.03. - 28.03.24 (2. Phase)</a:t>
                      </a:r>
                    </a:p>
                    <a:p>
                      <a:endParaRPr lang="de-DE" sz="1600" b="1" baseline="0" dirty="0">
                        <a:solidFill>
                          <a:srgbClr val="364BEA"/>
                        </a:solidFill>
                      </a:endParaRPr>
                    </a:p>
                    <a:p>
                      <a:r>
                        <a:rPr lang="de-DE" sz="1600" b="1" baseline="0" dirty="0">
                          <a:solidFill>
                            <a:srgbClr val="364BEA"/>
                          </a:solidFill>
                        </a:rPr>
                        <a:t>Innerhalb der genutzten Frist können Prüfungen abgemeldet werden!</a:t>
                      </a:r>
                    </a:p>
                    <a:p>
                      <a:endParaRPr lang="de-DE" sz="1600" b="1" baseline="0" dirty="0">
                        <a:solidFill>
                          <a:srgbClr val="364BEA"/>
                        </a:solidFill>
                      </a:endParaRPr>
                    </a:p>
                    <a:p>
                      <a:r>
                        <a:rPr lang="de-DE" sz="1600" b="1" baseline="0" dirty="0">
                          <a:solidFill>
                            <a:srgbClr val="364BEA"/>
                          </a:solidFill>
                        </a:rPr>
                        <a:t>In der Regel werden mündliche Prüfungen zum 1. Termin abgehalten. Der 2. Termin dient vornehmlich Wiederholern.</a:t>
                      </a:r>
                    </a:p>
                    <a:p>
                      <a:endParaRPr lang="de-DE" b="1" baseline="0" dirty="0">
                        <a:solidFill>
                          <a:srgbClr val="364BEA"/>
                        </a:solidFill>
                      </a:endParaRPr>
                    </a:p>
                    <a:p>
                      <a:endParaRPr lang="de-DE" b="1" baseline="0" dirty="0">
                        <a:solidFill>
                          <a:srgbClr val="364BE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Anmeldephase</a:t>
                      </a:r>
                      <a:r>
                        <a:rPr lang="de-DE" sz="1600" b="0" baseline="0" dirty="0">
                          <a:solidFill>
                            <a:schemeClr val="tx1"/>
                          </a:solidFill>
                        </a:rPr>
                        <a:t> Hausarbeiten</a:t>
                      </a:r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01.11.23 - 17.03.24</a:t>
                      </a:r>
                    </a:p>
                    <a:p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Späteste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Abgabe</a:t>
                      </a:r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Hausarbeiten</a:t>
                      </a:r>
                    </a:p>
                    <a:p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31.03.24</a:t>
                      </a:r>
                    </a:p>
                    <a:p>
                      <a:endParaRPr lang="de-DE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kern="1200" baseline="0" dirty="0">
                          <a:solidFill>
                            <a:srgbClr val="364BEA"/>
                          </a:solidFill>
                          <a:latin typeface="+mn-lt"/>
                          <a:ea typeface="+mn-ea"/>
                          <a:cs typeface="+mn-cs"/>
                        </a:rPr>
                        <a:t>Man kann sich nachträglich nicht von einer Hausarbeit wieder abmelden!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 i="0" u="none" strike="noStrike" kern="1200" baseline="0" dirty="0">
                        <a:solidFill>
                          <a:srgbClr val="364BE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Eine angemeldete und nicht eingereichte Hausarbeit gilt als Fehlversuch.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Mehr dazu im „</a:t>
                      </a:r>
                      <a:r>
                        <a:rPr lang="de-DE" sz="1600" b="0" i="0" u="sng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Leitfaden zum Modulprüfungsverfahren Hausarbeit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b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sowie „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Techniken wissenschaftlichen Arbeitens</a:t>
                      </a:r>
                      <a:r>
                        <a:rPr lang="de-DE" sz="16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endParaRPr lang="de-DE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05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Dokumente 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2627784" y="2251061"/>
            <a:ext cx="6120680" cy="2952327"/>
            <a:chOff x="1628056" y="2634461"/>
            <a:chExt cx="6120680" cy="2952327"/>
          </a:xfrm>
        </p:grpSpPr>
        <p:sp>
          <p:nvSpPr>
            <p:cNvPr id="5" name="Rechteck 4"/>
            <p:cNvSpPr/>
            <p:nvPr/>
          </p:nvSpPr>
          <p:spPr>
            <a:xfrm>
              <a:off x="1628056" y="4819989"/>
              <a:ext cx="6120680" cy="7667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800" b="1" dirty="0">
                  <a:solidFill>
                    <a:schemeClr val="tx1"/>
                  </a:solidFill>
                </a:rPr>
                <a:t>Prüfungsordnung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2316221" y="3631299"/>
              <a:ext cx="4848067" cy="9498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5873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400" b="1" i="0" u="none" strike="noStrike" kern="1200" cap="none" spc="0" baseline="0" dirty="0">
                  <a:uFillTx/>
                </a:rPr>
                <a:t>Modulhandbuch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3032212" y="2634461"/>
              <a:ext cx="3312367" cy="79453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3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DE" sz="2000" b="1" dirty="0"/>
                <a:t>Studiengangsleitfaden</a:t>
              </a:r>
              <a:endParaRPr lang="de-DE" sz="2000" b="1" i="0" u="none" strike="noStrike" kern="1200" cap="none" spc="0" baseline="0" dirty="0">
                <a:uFillTx/>
              </a:endParaRPr>
            </a:p>
          </p:txBody>
        </p:sp>
      </p:grpSp>
      <p:sp>
        <p:nvSpPr>
          <p:cNvPr id="9" name="Legende mit Pfeil nach rechts 8"/>
          <p:cNvSpPr/>
          <p:nvPr/>
        </p:nvSpPr>
        <p:spPr>
          <a:xfrm>
            <a:off x="251520" y="2132856"/>
            <a:ext cx="2304256" cy="3070532"/>
          </a:xfrm>
          <a:prstGeom prst="rightArrow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hlinkClick r:id="rId3"/>
              </a:rPr>
              <a:t>Bitte lesen!</a:t>
            </a:r>
            <a:endParaRPr lang="de-D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7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Fragen zur Belegung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" name="Rechteck 2"/>
          <p:cNvSpPr/>
          <p:nvPr/>
        </p:nvSpPr>
        <p:spPr bwMode="auto">
          <a:xfrm>
            <a:off x="2699792" y="4365104"/>
            <a:ext cx="2016224" cy="7920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340768"/>
            <a:ext cx="5976663" cy="465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sitionsrahmen 1"/>
          <p:cNvSpPr/>
          <p:nvPr/>
        </p:nvSpPr>
        <p:spPr>
          <a:xfrm>
            <a:off x="2745059" y="4518174"/>
            <a:ext cx="1872208" cy="1368152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lese ich ein Modulhandbuch?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888432" cy="51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3131840" y="1556792"/>
            <a:ext cx="1080120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1259632" y="4365104"/>
            <a:ext cx="792088" cy="57606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331640" y="4869160"/>
            <a:ext cx="792088" cy="36004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Legende mit Linie 1 6"/>
          <p:cNvSpPr/>
          <p:nvPr/>
        </p:nvSpPr>
        <p:spPr>
          <a:xfrm>
            <a:off x="5148064" y="1466782"/>
            <a:ext cx="2952328" cy="1188132"/>
          </a:xfrm>
          <a:prstGeom prst="borderCallout1">
            <a:avLst>
              <a:gd name="adj1" fmla="val 18750"/>
              <a:gd name="adj2" fmla="val -8333"/>
              <a:gd name="adj3" fmla="val 26485"/>
              <a:gd name="adj4" fmla="val -3104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220072" y="158379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Kann man das Modul jedes Semester beginnen oder wird es nur zu einem bestimmten Semester angeboten?</a:t>
            </a:r>
          </a:p>
        </p:txBody>
      </p:sp>
      <p:sp>
        <p:nvSpPr>
          <p:cNvPr id="9" name="Legende mit Linie 1 8"/>
          <p:cNvSpPr/>
          <p:nvPr/>
        </p:nvSpPr>
        <p:spPr>
          <a:xfrm>
            <a:off x="4572000" y="4005063"/>
            <a:ext cx="3528392" cy="1268271"/>
          </a:xfrm>
          <a:prstGeom prst="borderCallout1">
            <a:avLst>
              <a:gd name="adj1" fmla="val 18750"/>
              <a:gd name="adj2" fmla="val -8333"/>
              <a:gd name="adj3" fmla="val 56956"/>
              <a:gd name="adj4" fmla="val -7212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624209" y="4103784"/>
            <a:ext cx="34239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Wann wird welche Veranstaltung angeboten?</a:t>
            </a:r>
          </a:p>
          <a:p>
            <a:r>
              <a:rPr lang="de-DE" sz="1400" dirty="0"/>
              <a:t>Vorsicht: Steht bei Importen meistens nicht dabei. Bitte hier Vermerke auf Basis beachten.</a:t>
            </a:r>
          </a:p>
        </p:txBody>
      </p:sp>
      <p:sp>
        <p:nvSpPr>
          <p:cNvPr id="10" name="Legende mit Linie 1 9"/>
          <p:cNvSpPr/>
          <p:nvPr/>
        </p:nvSpPr>
        <p:spPr>
          <a:xfrm>
            <a:off x="5148064" y="5445224"/>
            <a:ext cx="2232248" cy="379785"/>
          </a:xfrm>
          <a:prstGeom prst="borderCallout1">
            <a:avLst>
              <a:gd name="adj1" fmla="val 18750"/>
              <a:gd name="adj2" fmla="val -8333"/>
              <a:gd name="adj3" fmla="val -81648"/>
              <a:gd name="adj4" fmla="val -13568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220072" y="551723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Welche Prüfungsleistung?</a:t>
            </a:r>
          </a:p>
        </p:txBody>
      </p:sp>
      <p:sp>
        <p:nvSpPr>
          <p:cNvPr id="14" name="Ellipse 13"/>
          <p:cNvSpPr/>
          <p:nvPr/>
        </p:nvSpPr>
        <p:spPr>
          <a:xfrm>
            <a:off x="2411760" y="2366882"/>
            <a:ext cx="1027431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Legende mit Linie 1 14"/>
          <p:cNvSpPr/>
          <p:nvPr/>
        </p:nvSpPr>
        <p:spPr>
          <a:xfrm>
            <a:off x="4950694" y="2996952"/>
            <a:ext cx="3149697" cy="504056"/>
          </a:xfrm>
          <a:prstGeom prst="borderCallout1">
            <a:avLst>
              <a:gd name="adj1" fmla="val 18750"/>
              <a:gd name="adj2" fmla="val -8333"/>
              <a:gd name="adj3" fmla="val -57105"/>
              <a:gd name="adj4" fmla="val -4843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950695" y="3023955"/>
            <a:ext cx="30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Wozu gehört das Modul in meinem Studium?</a:t>
            </a:r>
          </a:p>
        </p:txBody>
      </p:sp>
    </p:spTree>
    <p:extLst>
      <p:ext uri="{BB962C8B-B14F-4D97-AF65-F5344CB8AC3E}">
        <p14:creationId xmlns:p14="http://schemas.microsoft.com/office/powerpoint/2010/main" val="423679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StudienAufbau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M.A. Politikwissenschaft</a:t>
            </a:r>
          </a:p>
        </p:txBody>
      </p:sp>
    </p:spTree>
    <p:extLst>
      <p:ext uri="{BB962C8B-B14F-4D97-AF65-F5344CB8AC3E}">
        <p14:creationId xmlns:p14="http://schemas.microsoft.com/office/powerpoint/2010/main" val="266142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800" dirty="0"/>
              <a:t>Studienaufbau M.A. Politikwissenschaft</a:t>
            </a:r>
          </a:p>
        </p:txBody>
      </p:sp>
      <p:pic>
        <p:nvPicPr>
          <p:cNvPr id="3" name="Bild 2" descr="Bildschirmfoto 2022-08-09 um 12.1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535439" cy="44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30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</a:t>
            </a:r>
          </a:p>
        </p:txBody>
      </p:sp>
      <p:sp>
        <p:nvSpPr>
          <p:cNvPr id="10" name="Rechteck 7"/>
          <p:cNvSpPr/>
          <p:nvPr/>
        </p:nvSpPr>
        <p:spPr>
          <a:xfrm>
            <a:off x="1055474" y="3600055"/>
            <a:ext cx="2596691" cy="119355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1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0" i="0" u="none" strike="noStrike" kern="1200" cap="none" spc="0" baseline="0" dirty="0">
                <a:uFillTx/>
                <a:latin typeface="Calibri"/>
              </a:rPr>
              <a:t>Wahlpflichtbereich 1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0" i="0" u="none" strike="noStrike" kern="1200" cap="none" spc="0" baseline="0" dirty="0">
                <a:uFillTx/>
                <a:latin typeface="Calibri"/>
              </a:rPr>
              <a:t>2 aus 4</a:t>
            </a:r>
          </a:p>
        </p:txBody>
      </p:sp>
      <p:sp>
        <p:nvSpPr>
          <p:cNvPr id="12" name="Rechteck 9"/>
          <p:cNvSpPr/>
          <p:nvPr/>
        </p:nvSpPr>
        <p:spPr>
          <a:xfrm>
            <a:off x="4716016" y="3600055"/>
            <a:ext cx="2577666" cy="116097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1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0" i="0" u="none" strike="noStrike" kern="1200" cap="none" spc="0" baseline="0" dirty="0">
                <a:uFillTx/>
                <a:latin typeface="Calibri"/>
              </a:rPr>
              <a:t>Wahlpflichtbereich </a:t>
            </a:r>
            <a:r>
              <a:rPr lang="de-DE" dirty="0">
                <a:latin typeface="Calibri"/>
              </a:rPr>
              <a:t>2</a:t>
            </a:r>
            <a:endParaRPr lang="de-DE" b="0" i="0" u="none" strike="noStrike" kern="1200" cap="none" spc="0" baseline="0" dirty="0"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0" i="0" u="none" strike="noStrike" kern="1200" cap="none" spc="0" baseline="0" dirty="0">
                <a:uFillTx/>
                <a:latin typeface="Calibri"/>
              </a:rPr>
              <a:t>2 aus X </a:t>
            </a:r>
          </a:p>
        </p:txBody>
      </p:sp>
      <p:sp>
        <p:nvSpPr>
          <p:cNvPr id="13" name="Rechteck 10"/>
          <p:cNvSpPr/>
          <p:nvPr/>
        </p:nvSpPr>
        <p:spPr>
          <a:xfrm>
            <a:off x="1042771" y="5075711"/>
            <a:ext cx="6398495" cy="576064"/>
          </a:xfrm>
          <a:prstGeom prst="rect">
            <a:avLst/>
          </a:prstGeom>
          <a:solidFill>
            <a:srgbClr val="364BEA"/>
          </a:solidFill>
          <a:ln w="12701" cap="flat">
            <a:solidFill>
              <a:srgbClr val="364BE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 dirty="0">
                <a:uFillTx/>
                <a:latin typeface="Calibri"/>
              </a:rPr>
              <a:t>Pflichtbereich </a:t>
            </a:r>
            <a:r>
              <a:rPr lang="de-DE" sz="2400" dirty="0">
                <a:latin typeface="Calibri"/>
              </a:rPr>
              <a:t>1</a:t>
            </a:r>
            <a:r>
              <a:rPr lang="de-DE" sz="2400" b="0" i="0" u="none" strike="noStrike" kern="1200" cap="none" spc="0" dirty="0">
                <a:uFillTx/>
                <a:latin typeface="Calibri"/>
              </a:rPr>
              <a:t> und 2</a:t>
            </a:r>
            <a:endParaRPr lang="de-DE" sz="2400" b="0" i="0" u="none" strike="noStrike" kern="1200" cap="none" spc="0" baseline="0" dirty="0">
              <a:uFillTx/>
              <a:latin typeface="Calibri"/>
            </a:endParaRPr>
          </a:p>
        </p:txBody>
      </p:sp>
      <p:sp>
        <p:nvSpPr>
          <p:cNvPr id="14" name="Rechteck 10"/>
          <p:cNvSpPr/>
          <p:nvPr/>
        </p:nvSpPr>
        <p:spPr>
          <a:xfrm>
            <a:off x="2198331" y="2708920"/>
            <a:ext cx="4133616" cy="576064"/>
          </a:xfrm>
          <a:prstGeom prst="rect">
            <a:avLst/>
          </a:prstGeom>
          <a:solidFill>
            <a:srgbClr val="F3C829"/>
          </a:solidFill>
          <a:ln w="12701" cap="flat">
            <a:solidFill>
              <a:srgbClr val="F3C82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 dirty="0">
                <a:uFillTx/>
                <a:latin typeface="Calibri"/>
              </a:rPr>
              <a:t>MASTERARBEIT</a:t>
            </a:r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57" y="2050253"/>
            <a:ext cx="2118325" cy="1317334"/>
          </a:xfrm>
        </p:spPr>
      </p:pic>
    </p:spTree>
    <p:extLst>
      <p:ext uri="{BB962C8B-B14F-4D97-AF65-F5344CB8AC3E}">
        <p14:creationId xmlns:p14="http://schemas.microsoft.com/office/powerpoint/2010/main" val="288217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Pflichtbereich 1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380711"/>
              </p:ext>
            </p:extLst>
          </p:nvPr>
        </p:nvGraphicFramePr>
        <p:xfrm>
          <a:off x="467544" y="1412776"/>
          <a:ext cx="8229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Semester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Modul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Veranstaltung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1.-2.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Grundlagenmodul Politische Systeme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Prüfungsleistung:</a:t>
                      </a:r>
                      <a:r>
                        <a:rPr lang="de-DE" sz="1600" baseline="0" dirty="0">
                          <a:solidFill>
                            <a:srgbClr val="FF0000"/>
                          </a:solidFill>
                        </a:rPr>
                        <a:t> HA</a:t>
                      </a:r>
                    </a:p>
                    <a:p>
                      <a:endParaRPr lang="de-DE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1.-2.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Grundlagenmodul Politische Theorie</a:t>
                      </a:r>
                      <a:r>
                        <a:rPr lang="de-DE" sz="1600" baseline="0" dirty="0"/>
                        <a:t> und Ideengeschichte</a:t>
                      </a:r>
                      <a:endParaRPr lang="de-DE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Prüfungsleistung:</a:t>
                      </a:r>
                      <a:r>
                        <a:rPr lang="de-DE" sz="1600" baseline="0" dirty="0">
                          <a:solidFill>
                            <a:srgbClr val="FF0000"/>
                          </a:solidFill>
                        </a:rPr>
                        <a:t> HA</a:t>
                      </a:r>
                      <a:endParaRPr lang="de-DE" sz="1600" dirty="0">
                        <a:solidFill>
                          <a:srgbClr val="FF0000"/>
                        </a:solidFill>
                      </a:endParaRPr>
                    </a:p>
                    <a:p>
                      <a:endParaRPr lang="de-DE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1.-2.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Grundlagenmodul</a:t>
                      </a:r>
                      <a:r>
                        <a:rPr lang="de-DE" sz="1600" baseline="0" dirty="0"/>
                        <a:t> Europäische Politik</a:t>
                      </a:r>
                      <a:endParaRPr lang="de-DE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Prüfungsleistung:</a:t>
                      </a:r>
                      <a:r>
                        <a:rPr lang="de-DE" sz="1600" baseline="0" dirty="0">
                          <a:solidFill>
                            <a:srgbClr val="FF0000"/>
                          </a:solidFill>
                        </a:rPr>
                        <a:t> HA</a:t>
                      </a:r>
                      <a:endParaRPr lang="de-DE" sz="1600" dirty="0">
                        <a:solidFill>
                          <a:srgbClr val="FF0000"/>
                        </a:solidFill>
                      </a:endParaRPr>
                    </a:p>
                    <a:p>
                      <a:endParaRPr lang="de-DE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/>
                        <a:t>1.-2.</a:t>
                      </a:r>
                      <a:endParaRPr lang="de-DE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Grundlagenmodul Internationale Beziehungen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Prüfungsleistung:</a:t>
                      </a:r>
                      <a:r>
                        <a:rPr lang="de-DE" sz="1600" baseline="0" dirty="0">
                          <a:solidFill>
                            <a:srgbClr val="FF0000"/>
                          </a:solidFill>
                        </a:rPr>
                        <a:t> HA</a:t>
                      </a:r>
                      <a:endParaRPr lang="de-DE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03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Pflichtbereich 2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879521"/>
              </p:ext>
            </p:extLst>
          </p:nvPr>
        </p:nvGraphicFramePr>
        <p:xfrm>
          <a:off x="467544" y="1412776"/>
          <a:ext cx="8229600" cy="31861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3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279">
                <a:tc>
                  <a:txBody>
                    <a:bodyPr/>
                    <a:lstStyle/>
                    <a:p>
                      <a:r>
                        <a:rPr lang="de-DE" dirty="0"/>
                        <a:t>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Modul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Veranstaltung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401">
                <a:tc>
                  <a:txBody>
                    <a:bodyPr/>
                    <a:lstStyle/>
                    <a:p>
                      <a:r>
                        <a:rPr lang="de-DE" sz="1600" dirty="0"/>
                        <a:t>3.-4.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Masterkolloquium und Praktikum Politikwissenschaft 1 </a:t>
                      </a:r>
                      <a:endParaRPr lang="de-DE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 Kolloquium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 Pflichtpraktikum </a:t>
                      </a:r>
                      <a:endParaRPr lang="de-DE" baseline="0" dirty="0"/>
                    </a:p>
                    <a:p>
                      <a:pPr marL="0" indent="0">
                        <a:buFont typeface="Symbol"/>
                        <a:buNone/>
                      </a:pPr>
                      <a:r>
                        <a:rPr lang="de-DE" dirty="0">
                          <a:sym typeface="Symbol"/>
                        </a:rPr>
                        <a:t>1 Mündliche Prüfung </a:t>
                      </a:r>
                    </a:p>
                    <a:p>
                      <a:r>
                        <a:rPr lang="de-DE" baseline="0" dirty="0"/>
                        <a:t>10 LP</a:t>
                      </a:r>
                      <a:endParaRPr lang="de-DE" b="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1664">
                <a:tc>
                  <a:txBody>
                    <a:bodyPr/>
                    <a:lstStyle/>
                    <a:p>
                      <a:r>
                        <a:rPr lang="de-DE" sz="16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Masterarbeit </a:t>
                      </a:r>
                    </a:p>
                    <a:p>
                      <a:endParaRPr lang="de-DE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Mehr Informationen im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„</a:t>
                      </a:r>
                      <a:r>
                        <a:rPr lang="de-DE" sz="1800" dirty="0">
                          <a:hlinkClick r:id="rId2"/>
                        </a:rPr>
                        <a:t>Leitfaden zur Masterarbeit</a:t>
                      </a:r>
                      <a:r>
                        <a:rPr lang="de-DE" sz="1800" dirty="0"/>
                        <a:t>“ </a:t>
                      </a:r>
                    </a:p>
                    <a:p>
                      <a:endParaRPr lang="de-DE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 Monate Bearbeitungszeit</a:t>
                      </a:r>
                    </a:p>
                    <a:p>
                      <a:r>
                        <a:rPr lang="de-DE" sz="1800" dirty="0"/>
                        <a:t>60 bis 120 Din A4 Seiten </a:t>
                      </a:r>
                    </a:p>
                    <a:p>
                      <a:r>
                        <a:rPr lang="de-DE" sz="1800" dirty="0"/>
                        <a:t>30 LP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/>
                    </a:p>
                    <a:p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47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899592" y="692696"/>
            <a:ext cx="7772400" cy="786011"/>
          </a:xfrm>
        </p:spPr>
        <p:txBody>
          <a:bodyPr/>
          <a:lstStyle/>
          <a:p>
            <a:pPr>
              <a:defRPr/>
            </a:pPr>
            <a:r>
              <a:rPr lang="de-DE" dirty="0"/>
              <a:t>Das Mentorat</a:t>
            </a: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>
          <a:xfrm>
            <a:off x="0" y="4725144"/>
            <a:ext cx="7488832" cy="882327"/>
          </a:xfrm>
        </p:spPr>
        <p:txBody>
          <a:bodyPr/>
          <a:lstStyle/>
          <a:p>
            <a:pPr>
              <a:defRPr/>
            </a:pPr>
            <a:r>
              <a:rPr lang="de-DE" dirty="0"/>
              <a:t>	Lara </a:t>
            </a:r>
            <a:r>
              <a:rPr lang="de-DE" dirty="0" err="1"/>
              <a:t>Ettl</a:t>
            </a:r>
            <a:r>
              <a:rPr lang="de-DE" dirty="0"/>
              <a:t>, Benjamin Hartl, Karsten Römling, Alexandra Hacke</a:t>
            </a:r>
            <a:endParaRPr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588865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485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Wahlpflichtbereich 1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540288"/>
              </p:ext>
            </p:extLst>
          </p:nvPr>
        </p:nvGraphicFramePr>
        <p:xfrm>
          <a:off x="467544" y="1340768"/>
          <a:ext cx="8229600" cy="4638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9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Modul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Veranstaltung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Profilmodul Politische Systeme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/>
                        <a:t>Prüfungsleistung: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mündl</a:t>
                      </a:r>
                      <a:r>
                        <a:rPr lang="de-DE" sz="1600" baseline="0" dirty="0"/>
                        <a:t>. Prüfung</a:t>
                      </a:r>
                      <a:endParaRPr lang="de-DE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3.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Profilmodul Politische Theorie</a:t>
                      </a:r>
                      <a:r>
                        <a:rPr lang="de-DE" sz="1600" baseline="0" dirty="0"/>
                        <a:t> und Ideengeschichte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/>
                        <a:t>Prüfungsleistung: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mündl</a:t>
                      </a:r>
                      <a:r>
                        <a:rPr lang="de-DE" sz="1600" baseline="0" dirty="0"/>
                        <a:t>. Prüfung</a:t>
                      </a:r>
                      <a:endParaRPr lang="de-DE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3.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Profilmodul</a:t>
                      </a:r>
                      <a:r>
                        <a:rPr lang="de-DE" sz="1600" baseline="0" dirty="0"/>
                        <a:t> Europäische Politik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/>
                        <a:t>Prüfungsleistung: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mündl</a:t>
                      </a:r>
                      <a:r>
                        <a:rPr lang="de-DE" sz="1600" baseline="0" dirty="0"/>
                        <a:t>. Prüfung</a:t>
                      </a:r>
                      <a:endParaRPr lang="de-DE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/>
                        <a:t>3</a:t>
                      </a:r>
                      <a:r>
                        <a:rPr lang="de-DE" dirty="0"/>
                        <a:t>.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Profilmodul Internationale Beziehungen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Seminare </a:t>
                      </a:r>
                    </a:p>
                    <a:p>
                      <a:r>
                        <a:rPr lang="de-DE" sz="1600" dirty="0"/>
                        <a:t>2 Studienleistungen</a:t>
                      </a:r>
                    </a:p>
                    <a:p>
                      <a:r>
                        <a:rPr lang="de-DE" sz="1600" dirty="0"/>
                        <a:t>Prüfungsleistung: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mündl</a:t>
                      </a:r>
                      <a:r>
                        <a:rPr lang="de-DE" sz="1600" baseline="0" dirty="0"/>
                        <a:t>. Prüfung</a:t>
                      </a:r>
                      <a:endParaRPr lang="de-DE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uppieren 6"/>
          <p:cNvGrpSpPr/>
          <p:nvPr/>
        </p:nvGrpSpPr>
        <p:grpSpPr>
          <a:xfrm>
            <a:off x="179512" y="6001775"/>
            <a:ext cx="3831994" cy="369332"/>
            <a:chOff x="323528" y="5445224"/>
            <a:chExt cx="3831994" cy="504056"/>
          </a:xfrm>
        </p:grpSpPr>
        <p:sp>
          <p:nvSpPr>
            <p:cNvPr id="5" name="Rechteck 4"/>
            <p:cNvSpPr/>
            <p:nvPr/>
          </p:nvSpPr>
          <p:spPr>
            <a:xfrm>
              <a:off x="323528" y="5445224"/>
              <a:ext cx="3816424" cy="50405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11106" y="5445224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 Profilmodule sind zu wählen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22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Wahlpflichtbereich 2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47813"/>
              </p:ext>
            </p:extLst>
          </p:nvPr>
        </p:nvGraphicFramePr>
        <p:xfrm>
          <a:off x="467544" y="1340768"/>
          <a:ext cx="8229600" cy="380222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293">
                <a:tc>
                  <a:txBody>
                    <a:bodyPr/>
                    <a:lstStyle/>
                    <a:p>
                      <a:r>
                        <a:rPr lang="de-DE" sz="1600" dirty="0"/>
                        <a:t>Cluster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Anforderungen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Praktikum Politikwissenschaft 2</a:t>
                      </a:r>
                      <a:endParaRPr lang="de-DE" sz="12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- Mindestdauer 7 Wochen (Vollzeit)</a:t>
                      </a:r>
                      <a:endParaRPr lang="de-DE" sz="1200" b="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u="none" strike="noStrike" kern="1200" cap="none" spc="0" baseline="0" dirty="0">
                          <a:uFillTx/>
                        </a:rPr>
                        <a:t>Prüfungsleistung: Praktikumsbericht </a:t>
                      </a:r>
                      <a:endParaRPr lang="de-DE" sz="1200" b="0" i="0" u="none" strike="noStrike" kern="1200" cap="none" spc="0" baseline="0" dirty="0">
                        <a:solidFill>
                          <a:srgbClr val="FF0000"/>
                        </a:solidFill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Soziologie</a:t>
                      </a:r>
                      <a:endParaRPr lang="de-DE" sz="12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- 11 Module zur Auswahl</a:t>
                      </a:r>
                      <a:endParaRPr lang="de-DE" sz="1200" b="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baseline="0" dirty="0"/>
                        <a:t>Prüfungsleistung</a:t>
                      </a:r>
                      <a:r>
                        <a:rPr lang="de-DE" sz="1200" u="none" strike="noStrike" kern="1200" cap="none" spc="0" baseline="0" dirty="0">
                          <a:uFillTx/>
                        </a:rPr>
                        <a:t>: HA/Portfolio/</a:t>
                      </a:r>
                      <a:r>
                        <a:rPr lang="de-DE" sz="1200" u="none" strike="noStrike" kern="1200" cap="none" spc="0" baseline="0" dirty="0" err="1">
                          <a:uFillTx/>
                        </a:rPr>
                        <a:t>münd</a:t>
                      </a:r>
                      <a:r>
                        <a:rPr lang="de-DE" sz="1200" u="none" strike="noStrike" kern="1200" cap="none" spc="0" baseline="0" dirty="0">
                          <a:uFillTx/>
                        </a:rPr>
                        <a:t>. P.</a:t>
                      </a:r>
                      <a:endParaRPr lang="de-DE" sz="1200" b="0" i="0" u="none" strike="noStrike" kern="1200" cap="none" spc="0" baseline="0" dirty="0">
                        <a:solidFill>
                          <a:srgbClr val="FF0000"/>
                        </a:solidFill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Romanistik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B1 (WS), B2 (SS)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FF0000"/>
                          </a:solidFill>
                        </a:rPr>
                        <a:t>2-semestriges Modul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- Französisch</a:t>
                      </a:r>
                      <a:r>
                        <a:rPr lang="de-DE" sz="1200" baseline="0" dirty="0"/>
                        <a:t> B1+B2</a:t>
                      </a:r>
                    </a:p>
                    <a:p>
                      <a:r>
                        <a:rPr lang="de-DE" sz="1200" dirty="0"/>
                        <a:t>-</a:t>
                      </a:r>
                      <a:r>
                        <a:rPr lang="de-DE" sz="1200" baseline="0" dirty="0"/>
                        <a:t> Italienisch B1+B2</a:t>
                      </a:r>
                    </a:p>
                    <a:p>
                      <a:r>
                        <a:rPr lang="de-DE" sz="1200" dirty="0"/>
                        <a:t>-</a:t>
                      </a:r>
                      <a:r>
                        <a:rPr lang="de-DE" sz="1200" baseline="0" dirty="0"/>
                        <a:t> Spanisch B1+B2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baseline="0" dirty="0"/>
                        <a:t>Prüfungsleistung</a:t>
                      </a:r>
                      <a:r>
                        <a:rPr lang="de-DE" sz="1200" u="none" strike="noStrike" kern="1200" cap="none" spc="0" baseline="0" dirty="0">
                          <a:uFillTx/>
                        </a:rPr>
                        <a:t>: 2 Klausuren 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2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Philosophie</a:t>
                      </a:r>
                      <a:endParaRPr lang="de-DE" sz="12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- Praktische Philosophie </a:t>
                      </a:r>
                    </a:p>
                    <a:p>
                      <a:r>
                        <a:rPr lang="de-DE" sz="1200" dirty="0"/>
                        <a:t>- Ethik und angewandte Ethik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aseline="0" dirty="0"/>
                        <a:t>Prüfungsleistung: HA</a:t>
                      </a:r>
                      <a:endParaRPr lang="de-DE" sz="12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6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baseline="0" dirty="0"/>
                        <a:t>Geschichte</a:t>
                      </a:r>
                      <a:endParaRPr lang="de-DE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1200" baseline="0" dirty="0"/>
                        <a:t>- 6 Module zur Auswahl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baseline="0" dirty="0"/>
                        <a:t>Prüfungsleistung: HA/Klausur</a:t>
                      </a:r>
                      <a:endParaRPr lang="de-DE" sz="12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3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baseline="0" dirty="0"/>
                        <a:t>Wirtschaft</a:t>
                      </a:r>
                      <a:r>
                        <a:rPr lang="de-DE" sz="1200" baseline="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1200" dirty="0"/>
                        <a:t>-</a:t>
                      </a:r>
                      <a:r>
                        <a:rPr lang="de-DE" sz="1200" baseline="0" dirty="0"/>
                        <a:t> Makroökonomik A (WS)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de-DE" sz="1200" dirty="0"/>
                        <a:t>-</a:t>
                      </a:r>
                      <a:r>
                        <a:rPr lang="de-DE" sz="1200" baseline="0" dirty="0"/>
                        <a:t> Makroökonomik B (SS)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de-DE" sz="1200" dirty="0"/>
                        <a:t>- Arbeitsmärkte</a:t>
                      </a:r>
                      <a:r>
                        <a:rPr lang="de-DE" sz="1200" baseline="0" dirty="0"/>
                        <a:t> und  Bevölkerungsökonomie (SS)</a:t>
                      </a:r>
                      <a:endParaRPr lang="de-DE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dirty="0"/>
                        <a:t>Prüfungsleistung:</a:t>
                      </a:r>
                      <a:r>
                        <a:rPr lang="de-DE" sz="1200" baseline="0" dirty="0"/>
                        <a:t> i.d.R. Klausur</a:t>
                      </a: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baseline="0" dirty="0"/>
                        <a:t>7,5 LP -&gt; Daher mind. 2 Module zu belegen</a:t>
                      </a:r>
                      <a:endParaRPr lang="de-DE" sz="12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baseline="0" dirty="0">
                          <a:solidFill>
                            <a:sysClr val="windowText" lastClr="000000"/>
                          </a:solidFill>
                        </a:rPr>
                        <a:t>Rechtswissenschaft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de-DE" sz="1200" baseline="0" dirty="0">
                          <a:solidFill>
                            <a:schemeClr val="tx1"/>
                          </a:solidFill>
                        </a:rPr>
                        <a:t> 4 Module zur Auswahl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de-DE" sz="1200" baseline="0" dirty="0"/>
                        <a:t>Prüfungsleistung: Klausur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de-DE" sz="1200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de-DE" sz="12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67544" y="5229200"/>
            <a:ext cx="7704856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FF0000"/>
                </a:solidFill>
              </a:rPr>
              <a:t>Die Veranstaltungen in Wirtschaft können nicht auf Basis angemeldet werden!</a:t>
            </a:r>
          </a:p>
          <a:p>
            <a:pPr lvl="0">
              <a:spcAft>
                <a:spcPts val="4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FF0000"/>
                </a:solidFill>
              </a:rPr>
              <a:t>Für ein Studium dieser Module ist eine Anmeldung im Prüfungsbüro der Wirtschaftswissenschaften notwendig! </a:t>
            </a:r>
            <a:r>
              <a:rPr lang="de-DE" sz="1400" dirty="0">
                <a:solidFill>
                  <a:srgbClr val="FF0000"/>
                </a:solidFill>
                <a:hlinkClick r:id="rId2"/>
              </a:rPr>
              <a:t>Siehe hier</a:t>
            </a:r>
            <a:r>
              <a:rPr lang="de-DE" sz="1400" dirty="0">
                <a:solidFill>
                  <a:srgbClr val="FF0000"/>
                </a:solidFill>
              </a:rPr>
              <a:t>…</a:t>
            </a:r>
          </a:p>
          <a:p>
            <a:pPr lvl="0">
              <a:spcAft>
                <a:spcPts val="4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dirty="0">
                <a:solidFill>
                  <a:srgbClr val="FF0000"/>
                </a:solidFill>
              </a:rPr>
              <a:t>Für die Module der Rechtswissenschaft ist ebenfalls eine extra Anmeldung nötig! </a:t>
            </a:r>
            <a:r>
              <a:rPr lang="de-DE" sz="1400" dirty="0">
                <a:solidFill>
                  <a:srgbClr val="FF0000"/>
                </a:solidFill>
                <a:hlinkClick r:id="rId3"/>
              </a:rPr>
              <a:t>Siehe hier</a:t>
            </a:r>
            <a:r>
              <a:rPr lang="de-DE" sz="14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11309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Studienaufbau</a:t>
            </a:r>
            <a:br>
              <a:rPr lang="de-DE" dirty="0"/>
            </a:br>
            <a:r>
              <a:rPr lang="de-DE" dirty="0"/>
              <a:t>M.A. Soziologie</a:t>
            </a:r>
          </a:p>
        </p:txBody>
      </p:sp>
    </p:spTree>
    <p:extLst>
      <p:ext uri="{BB962C8B-B14F-4D97-AF65-F5344CB8AC3E}">
        <p14:creationId xmlns:p14="http://schemas.microsoft.com/office/powerpoint/2010/main" val="512631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de-DE" sz="3800" dirty="0">
                <a:solidFill>
                  <a:schemeClr val="tx1"/>
                </a:solidFill>
              </a:rPr>
              <a:t>Studienaufbau M.A. Soziologie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7876847" cy="464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508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535940" y="496646"/>
            <a:ext cx="15208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spc="-160">
                <a:latin typeface="+mj-lt"/>
              </a:rPr>
              <a:t>Aufb</a:t>
            </a:r>
            <a:r>
              <a:rPr spc="-165">
                <a:latin typeface="+mj-lt"/>
              </a:rPr>
              <a:t>a</a:t>
            </a:r>
            <a:r>
              <a:rPr spc="-125">
                <a:latin typeface="+mj-lt"/>
              </a:rPr>
              <a:t>u</a:t>
            </a:r>
            <a:endParaRPr/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1049120" y="3593718"/>
            <a:ext cx="2609850" cy="1009892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177165" rIns="0" bIns="0" rtlCol="0">
            <a:spAutoFit/>
          </a:bodyPr>
          <a:lstStyle/>
          <a:p>
            <a:pPr marL="340360" marR="335280" algn="ctr">
              <a:lnSpc>
                <a:spcPct val="100000"/>
              </a:lnSpc>
              <a:spcBef>
                <a:spcPts val="1395"/>
              </a:spcBef>
              <a:defRPr/>
            </a:pPr>
            <a:r>
              <a:rPr sz="1800" spc="-55">
                <a:latin typeface="Calibri"/>
                <a:cs typeface="Calibri"/>
              </a:rPr>
              <a:t>Wahlpflichtbereich</a:t>
            </a:r>
            <a:r>
              <a:rPr sz="1800" spc="-105">
                <a:latin typeface="Calibri"/>
                <a:cs typeface="Calibri"/>
              </a:rPr>
              <a:t> </a:t>
            </a:r>
            <a:r>
              <a:rPr sz="1800" spc="-90">
                <a:latin typeface="Calibri"/>
                <a:cs typeface="Calibri"/>
              </a:rPr>
              <a:t>1  </a:t>
            </a:r>
            <a:r>
              <a:rPr sz="1800" spc="-40">
                <a:latin typeface="Calibri"/>
                <a:cs typeface="Calibri"/>
              </a:rPr>
              <a:t>Profil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defRPr/>
            </a:pPr>
            <a:r>
              <a:rPr sz="1800" spc="-90">
                <a:latin typeface="Calibri"/>
                <a:cs typeface="Calibri"/>
              </a:rPr>
              <a:t>2 </a:t>
            </a:r>
            <a:r>
              <a:rPr sz="1800" spc="-130">
                <a:latin typeface="Calibri"/>
                <a:cs typeface="Calibri"/>
              </a:rPr>
              <a:t>aus</a:t>
            </a:r>
            <a:r>
              <a:rPr sz="1800" spc="-110">
                <a:latin typeface="Calibri"/>
                <a:cs typeface="Calibri"/>
              </a:rPr>
              <a:t> </a:t>
            </a:r>
            <a:r>
              <a:rPr sz="1800" spc="-90"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4"/>
          <p:cNvSpPr>
            <a:spLocks/>
          </p:cNvSpPr>
          <p:nvPr/>
        </p:nvSpPr>
        <p:spPr bwMode="auto">
          <a:xfrm>
            <a:off x="4665471" y="3593654"/>
            <a:ext cx="2590800" cy="993862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161289" rIns="0" bIns="0" rtlCol="0">
            <a:spAutoFit/>
          </a:bodyPr>
          <a:lstStyle/>
          <a:p>
            <a:pPr marL="332105" marR="323215" algn="ctr">
              <a:lnSpc>
                <a:spcPct val="100000"/>
              </a:lnSpc>
              <a:spcBef>
                <a:spcPts val="1270"/>
              </a:spcBef>
              <a:defRPr/>
            </a:pPr>
            <a:r>
              <a:rPr sz="1800" spc="-50">
                <a:latin typeface="Calibri"/>
                <a:cs typeface="Calibri"/>
              </a:rPr>
              <a:t>Wahlpflichtbereich</a:t>
            </a:r>
            <a:r>
              <a:rPr sz="1800" spc="-180">
                <a:latin typeface="Calibri"/>
                <a:cs typeface="Calibri"/>
              </a:rPr>
              <a:t> </a:t>
            </a:r>
            <a:r>
              <a:rPr sz="1800" spc="-90">
                <a:latin typeface="Calibri"/>
                <a:cs typeface="Calibri"/>
              </a:rPr>
              <a:t>2  </a:t>
            </a:r>
            <a:r>
              <a:rPr sz="1800" spc="-60">
                <a:latin typeface="Calibri"/>
                <a:cs typeface="Calibri"/>
              </a:rPr>
              <a:t>Vertiefung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defRPr/>
            </a:pPr>
            <a:r>
              <a:rPr sz="1800" spc="-90">
                <a:latin typeface="Calibri"/>
                <a:cs typeface="Calibri"/>
              </a:rPr>
              <a:t>2 </a:t>
            </a:r>
            <a:r>
              <a:rPr sz="1800" spc="-130">
                <a:latin typeface="Calibri"/>
                <a:cs typeface="Calibri"/>
              </a:rPr>
              <a:t>aus</a:t>
            </a:r>
            <a:r>
              <a:rPr sz="1800" spc="-105">
                <a:latin typeface="Calibri"/>
                <a:cs typeface="Calibri"/>
              </a:rPr>
              <a:t> </a:t>
            </a:r>
            <a:r>
              <a:rPr sz="1800" spc="-27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5"/>
          <p:cNvSpPr>
            <a:spLocks/>
          </p:cNvSpPr>
          <p:nvPr/>
        </p:nvSpPr>
        <p:spPr bwMode="auto">
          <a:xfrm>
            <a:off x="1036420" y="5069369"/>
            <a:ext cx="6411595" cy="462947"/>
          </a:xfrm>
          <a:prstGeom prst="rect">
            <a:avLst/>
          </a:prstGeom>
          <a:solidFill>
            <a:srgbClr val="364AEA"/>
          </a:solidFill>
        </p:spPr>
        <p:txBody>
          <a:bodyPr vert="horz" wrap="square" lIns="0" tIns="92710" rIns="0" bIns="0" rtlCol="0">
            <a:spAutoFit/>
          </a:bodyPr>
          <a:lstStyle/>
          <a:p>
            <a:pPr marL="1855470">
              <a:lnSpc>
                <a:spcPct val="100000"/>
              </a:lnSpc>
              <a:spcBef>
                <a:spcPts val="730"/>
              </a:spcBef>
              <a:defRPr/>
            </a:pPr>
            <a:r>
              <a:rPr sz="2400" spc="-75">
                <a:latin typeface="Calibri"/>
                <a:cs typeface="Calibri"/>
              </a:rPr>
              <a:t>Pflichtbereich </a:t>
            </a:r>
            <a:r>
              <a:rPr sz="2400" spc="-120">
                <a:latin typeface="Calibri"/>
                <a:cs typeface="Calibri"/>
              </a:rPr>
              <a:t>1 </a:t>
            </a:r>
            <a:r>
              <a:rPr sz="2400" spc="-80">
                <a:latin typeface="Calibri"/>
                <a:cs typeface="Calibri"/>
              </a:rPr>
              <a:t>und</a:t>
            </a:r>
            <a:r>
              <a:rPr sz="2400" spc="-200">
                <a:latin typeface="Calibri"/>
                <a:cs typeface="Calibri"/>
              </a:rPr>
              <a:t> </a:t>
            </a:r>
            <a:r>
              <a:rPr sz="2400" spc="-120"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6"/>
          <p:cNvSpPr/>
          <p:nvPr/>
        </p:nvSpPr>
        <p:spPr bwMode="auto">
          <a:xfrm>
            <a:off x="2198370" y="2708922"/>
            <a:ext cx="4133850" cy="576580"/>
          </a:xfrm>
          <a:custGeom>
            <a:avLst/>
            <a:gdLst/>
            <a:ahLst/>
            <a:cxnLst/>
            <a:rect l="l" t="t" r="r" b="b"/>
            <a:pathLst>
              <a:path w="4133850" h="576579" extrusionOk="0">
                <a:moveTo>
                  <a:pt x="0" y="576059"/>
                </a:moveTo>
                <a:lnTo>
                  <a:pt x="4133596" y="576059"/>
                </a:lnTo>
                <a:lnTo>
                  <a:pt x="4133596" y="0"/>
                </a:lnTo>
                <a:lnTo>
                  <a:pt x="0" y="0"/>
                </a:lnTo>
                <a:lnTo>
                  <a:pt x="0" y="576059"/>
                </a:lnTo>
                <a:close/>
              </a:path>
            </a:pathLst>
          </a:custGeom>
          <a:solidFill>
            <a:srgbClr val="F3C72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7"/>
          <p:cNvSpPr/>
          <p:nvPr/>
        </p:nvSpPr>
        <p:spPr bwMode="auto">
          <a:xfrm>
            <a:off x="2198370" y="2708922"/>
            <a:ext cx="4133850" cy="576580"/>
          </a:xfrm>
          <a:custGeom>
            <a:avLst/>
            <a:gdLst/>
            <a:ahLst/>
            <a:cxnLst/>
            <a:rect l="l" t="t" r="r" b="b"/>
            <a:pathLst>
              <a:path w="4133850" h="576579" extrusionOk="0">
                <a:moveTo>
                  <a:pt x="0" y="576059"/>
                </a:moveTo>
                <a:lnTo>
                  <a:pt x="4133596" y="576059"/>
                </a:lnTo>
                <a:lnTo>
                  <a:pt x="4133596" y="0"/>
                </a:lnTo>
                <a:lnTo>
                  <a:pt x="0" y="0"/>
                </a:lnTo>
                <a:lnTo>
                  <a:pt x="0" y="576059"/>
                </a:lnTo>
                <a:close/>
              </a:path>
            </a:pathLst>
          </a:custGeom>
          <a:ln w="12701">
            <a:solidFill>
              <a:srgbClr val="F3C729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" name="object 8"/>
          <p:cNvSpPr>
            <a:spLocks/>
          </p:cNvSpPr>
          <p:nvPr/>
        </p:nvSpPr>
        <p:spPr bwMode="auto">
          <a:xfrm>
            <a:off x="2192019" y="2782315"/>
            <a:ext cx="4146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885">
              <a:lnSpc>
                <a:spcPct val="100000"/>
              </a:lnSpc>
              <a:spcBef>
                <a:spcPts val="100"/>
              </a:spcBef>
              <a:defRPr/>
            </a:pPr>
            <a:r>
              <a:rPr sz="2400" spc="-300" dirty="0">
                <a:latin typeface="Calibri"/>
                <a:cs typeface="Calibri"/>
              </a:rPr>
              <a:t>MASTERARBE</a:t>
            </a:r>
            <a:r>
              <a:rPr lang="de-DE" sz="2400" spc="-300" dirty="0">
                <a:latin typeface="Calibri"/>
                <a:cs typeface="Calibri"/>
              </a:rPr>
              <a:t>IT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1" name="object 9"/>
          <p:cNvSpPr/>
          <p:nvPr/>
        </p:nvSpPr>
        <p:spPr bwMode="auto">
          <a:xfrm>
            <a:off x="5175377" y="2050160"/>
            <a:ext cx="2118359" cy="131737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19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535940" y="496646"/>
            <a:ext cx="32353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spc="-120">
                <a:latin typeface="+mj-lt"/>
              </a:rPr>
              <a:t>Pflichtbereich</a:t>
            </a:r>
            <a:r>
              <a:rPr spc="-320">
                <a:latin typeface="+mj-lt"/>
              </a:rPr>
              <a:t> </a:t>
            </a:r>
            <a:r>
              <a:rPr spc="-200">
                <a:latin typeface="+mj-lt"/>
              </a:rPr>
              <a:t>1</a:t>
            </a:r>
            <a:endParaRPr/>
          </a:p>
        </p:txBody>
      </p:sp>
      <p:graphicFrame>
        <p:nvGraphicFramePr>
          <p:cNvPr id="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440825"/>
              </p:ext>
            </p:extLst>
          </p:nvPr>
        </p:nvGraphicFramePr>
        <p:xfrm>
          <a:off x="533196" y="1550416"/>
          <a:ext cx="8229600" cy="2640585"/>
        </p:xfrm>
        <a:graphic>
          <a:graphicData uri="http://schemas.openxmlformats.org/drawingml/2006/table">
            <a:tbl>
              <a:tblPr firstRow="1" bandRow="1"/>
              <a:tblGrid>
                <a:gridCol w="122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4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5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Semester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b="1" spc="-1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Modul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b="1" spc="-10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Veranstaltung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01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4"/>
                        </a:spcBef>
                        <a:defRPr/>
                      </a:pPr>
                      <a:r>
                        <a:rPr sz="1800" spc="-70">
                          <a:latin typeface="Calibri"/>
                          <a:cs typeface="Calibri"/>
                        </a:rPr>
                        <a:t>1. </a:t>
                      </a:r>
                      <a:r>
                        <a:rPr sz="1800" spc="-60">
                          <a:latin typeface="Calibri"/>
                          <a:cs typeface="Calibri"/>
                        </a:rPr>
                        <a:t>und</a:t>
                      </a:r>
                      <a:r>
                        <a:rPr sz="1800" spc="-1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75">
                          <a:latin typeface="Calibri"/>
                          <a:cs typeface="Calibri"/>
                        </a:rPr>
                        <a:t>2.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4"/>
                        </a:spcBef>
                        <a:defRPr/>
                      </a:pPr>
                      <a:r>
                        <a:rPr sz="1800" spc="-65" dirty="0" err="1">
                          <a:latin typeface="Calibri"/>
                          <a:cs typeface="Calibri"/>
                        </a:rPr>
                        <a:t>Fortgeschrittene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0" dirty="0" err="1">
                          <a:latin typeface="Calibri"/>
                          <a:cs typeface="Calibri"/>
                        </a:rPr>
                        <a:t>Methoden</a:t>
                      </a:r>
                      <a:r>
                        <a:rPr sz="18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der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  <a:defRPr/>
                      </a:pPr>
                      <a:r>
                        <a:rPr sz="1800" spc="-95" dirty="0" err="1">
                          <a:latin typeface="Calibri"/>
                          <a:cs typeface="Calibri"/>
                        </a:rPr>
                        <a:t>Datenanalyse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25" dirty="0">
                          <a:latin typeface="Calibri"/>
                          <a:cs typeface="Calibri"/>
                        </a:rPr>
                        <a:t>(FMDA)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4"/>
                        </a:spcBef>
                        <a:defRPr/>
                      </a:pPr>
                      <a:r>
                        <a:rPr sz="1800" spc="-100" dirty="0" err="1">
                          <a:latin typeface="Calibri"/>
                          <a:cs typeface="Calibri"/>
                        </a:rPr>
                        <a:t>Zweisemestriges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 err="1">
                          <a:latin typeface="Calibri"/>
                          <a:cs typeface="Calibri"/>
                        </a:rPr>
                        <a:t>Modul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 marR="182245">
                        <a:lnSpc>
                          <a:spcPct val="100000"/>
                        </a:lnSpc>
                        <a:defRPr/>
                      </a:pPr>
                      <a:r>
                        <a:rPr lang="de-DE" sz="1800" spc="-8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</a:t>
                      </a:r>
                      <a:r>
                        <a:rPr sz="1800" spc="-8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sz="1800" spc="-1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Klausur</a:t>
                      </a:r>
                      <a:r>
                        <a:rPr lang="de-DE" sz="1800" spc="-1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65" dirty="0">
                          <a:latin typeface="Calibri"/>
                          <a:cs typeface="Calibri"/>
                        </a:rPr>
                        <a:t>LP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066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  <a:defRPr/>
                      </a:pPr>
                      <a:r>
                        <a:rPr sz="1800" spc="-70">
                          <a:latin typeface="Calibri"/>
                          <a:cs typeface="Calibri"/>
                        </a:rPr>
                        <a:t>1.-2.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5"/>
                        </a:spcBef>
                        <a:defRPr/>
                      </a:pPr>
                      <a:r>
                        <a:rPr sz="1800" spc="-110">
                          <a:latin typeface="Calibri"/>
                          <a:cs typeface="Calibri"/>
                        </a:rPr>
                        <a:t>Soziologische </a:t>
                      </a:r>
                      <a:r>
                        <a:rPr sz="1800" spc="-75">
                          <a:latin typeface="Calibri"/>
                          <a:cs typeface="Calibri"/>
                        </a:rPr>
                        <a:t>Theorie</a:t>
                      </a:r>
                      <a:r>
                        <a:rPr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85">
                          <a:latin typeface="Calibri"/>
                          <a:cs typeface="Calibri"/>
                        </a:rPr>
                        <a:t>(ST)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  <a:defRPr/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800" spc="-105" dirty="0" err="1">
                          <a:latin typeface="Calibri"/>
                          <a:cs typeface="Calibri"/>
                        </a:rPr>
                        <a:t>Seminare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(4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40" dirty="0">
                          <a:latin typeface="Calibri"/>
                          <a:cs typeface="Calibri"/>
                        </a:rPr>
                        <a:t>SWS)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409"/>
                        </a:spcBef>
                        <a:defRPr/>
                      </a:pPr>
                      <a:r>
                        <a:rPr lang="de-DE" sz="1800" spc="-8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</a:t>
                      </a:r>
                      <a:r>
                        <a:rPr sz="1800" spc="-8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:</a:t>
                      </a:r>
                      <a:r>
                        <a:rPr sz="1800" spc="-9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HA</a:t>
                      </a:r>
                      <a:r>
                        <a:rPr lang="de-DE" sz="180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65" dirty="0">
                          <a:latin typeface="Calibri"/>
                          <a:cs typeface="Calibri"/>
                        </a:rPr>
                        <a:t>LP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239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535940" y="496646"/>
            <a:ext cx="32353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spc="-120">
                <a:latin typeface="+mj-lt"/>
              </a:rPr>
              <a:t>Pflichtbereich</a:t>
            </a:r>
            <a:r>
              <a:rPr spc="-320">
                <a:latin typeface="+mj-lt"/>
              </a:rPr>
              <a:t> </a:t>
            </a:r>
            <a:r>
              <a:rPr spc="-200">
                <a:latin typeface="+mj-lt"/>
              </a:rPr>
              <a:t>2</a:t>
            </a:r>
            <a:endParaRPr/>
          </a:p>
        </p:txBody>
      </p:sp>
      <p:graphicFrame>
        <p:nvGraphicFramePr>
          <p:cNvPr id="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527183"/>
              </p:ext>
            </p:extLst>
          </p:nvPr>
        </p:nvGraphicFramePr>
        <p:xfrm>
          <a:off x="450850" y="1593850"/>
          <a:ext cx="8229600" cy="3844925"/>
        </p:xfrm>
        <a:graphic>
          <a:graphicData uri="http://schemas.openxmlformats.org/drawingml/2006/table">
            <a:tbl>
              <a:tblPr firstRow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Semester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b="1" spc="-20" dirty="0" err="1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Modul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b="1" spc="-10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Veranstaltung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  <a:defRPr/>
                      </a:pPr>
                      <a:r>
                        <a:rPr sz="1600" spc="-60">
                          <a:latin typeface="Calibri"/>
                          <a:cs typeface="Calibri"/>
                        </a:rPr>
                        <a:t>3.-4.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spc="-45" dirty="0" err="1">
                          <a:latin typeface="Calibri"/>
                          <a:cs typeface="Calibri"/>
                        </a:rPr>
                        <a:t>Masterforum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und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5"/>
                        </a:spcBef>
                        <a:defRPr/>
                      </a:pPr>
                      <a:r>
                        <a:rPr sz="1800" spc="-75" dirty="0" err="1">
                          <a:latin typeface="Calibri"/>
                          <a:cs typeface="Calibri"/>
                        </a:rPr>
                        <a:t>Praktikum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25" dirty="0">
                          <a:latin typeface="Calibri"/>
                          <a:cs typeface="Calibri"/>
                        </a:rPr>
                        <a:t>(MAFO)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 err="1">
                          <a:latin typeface="Calibri"/>
                          <a:cs typeface="Calibri"/>
                        </a:rPr>
                        <a:t>Masterforum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 marR="572770">
                        <a:lnSpc>
                          <a:spcPct val="99400"/>
                        </a:lnSpc>
                        <a:spcBef>
                          <a:spcPts val="40"/>
                        </a:spcBef>
                        <a:defRPr/>
                      </a:pPr>
                      <a:r>
                        <a:rPr sz="1800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0" dirty="0" err="1">
                          <a:latin typeface="Calibri"/>
                          <a:cs typeface="Calibri"/>
                        </a:rPr>
                        <a:t>Mündliche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75" dirty="0" err="1">
                          <a:latin typeface="Calibri"/>
                          <a:cs typeface="Calibri"/>
                        </a:rPr>
                        <a:t>Prüfung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 err="1">
                          <a:latin typeface="Calibri"/>
                          <a:cs typeface="Calibri"/>
                        </a:rPr>
                        <a:t>Pflichtpraktikum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defRPr/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60" dirty="0">
                          <a:latin typeface="Calibri"/>
                          <a:cs typeface="Calibri"/>
                        </a:rPr>
                        <a:t>LP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  <a:defRPr/>
                      </a:pPr>
                      <a:r>
                        <a:rPr sz="1600" spc="-70">
                          <a:latin typeface="Calibri"/>
                          <a:cs typeface="Calibri"/>
                        </a:rPr>
                        <a:t>4.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  <a:defRPr/>
                      </a:pPr>
                      <a:r>
                        <a:rPr sz="1800" spc="-45" dirty="0" err="1">
                          <a:latin typeface="Calibri"/>
                          <a:cs typeface="Calibri"/>
                        </a:rPr>
                        <a:t>Masterarbeit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  <a:defRPr/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defRPr/>
                      </a:pPr>
                      <a:r>
                        <a:rPr lang="de-DE" sz="1800" spc="-25" dirty="0">
                          <a:latin typeface="Calibri"/>
                          <a:cs typeface="Calibri"/>
                          <a:hlinkClick r:id="rId2"/>
                        </a:rPr>
                        <a:t>Leitfaden zur Masterarbeit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  <a:defRPr/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6 </a:t>
                      </a:r>
                      <a:r>
                        <a:rPr sz="1800" spc="-45" dirty="0" err="1">
                          <a:latin typeface="Calibri"/>
                          <a:cs typeface="Calibri"/>
                        </a:rPr>
                        <a:t>Monate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75" dirty="0" err="1">
                          <a:latin typeface="Calibri"/>
                          <a:cs typeface="Calibri"/>
                        </a:rPr>
                        <a:t>Bearbeitungszeit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defRPr/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60 </a:t>
                      </a:r>
                      <a:r>
                        <a:rPr sz="1800" spc="-80" dirty="0" err="1">
                          <a:latin typeface="Calibri"/>
                          <a:cs typeface="Calibri"/>
                        </a:rPr>
                        <a:t>bis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120 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Din </a:t>
                      </a:r>
                      <a:r>
                        <a:rPr sz="1800" spc="-125" dirty="0">
                          <a:latin typeface="Calibri"/>
                          <a:cs typeface="Calibri"/>
                        </a:rPr>
                        <a:t>A4</a:t>
                      </a:r>
                      <a:r>
                        <a:rPr sz="18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Seiten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defRPr/>
                      </a:pPr>
                      <a:r>
                        <a:rPr sz="1800" spc="-9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60" dirty="0">
                          <a:latin typeface="Calibri"/>
                          <a:cs typeface="Calibri"/>
                        </a:rPr>
                        <a:t>LP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421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535940" y="500278"/>
            <a:ext cx="79965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lang="de-DE" spc="-120" dirty="0"/>
              <a:t>Wahlp</a:t>
            </a:r>
            <a:r>
              <a:rPr lang="de-DE" spc="-120" dirty="0">
                <a:latin typeface="+mj-lt"/>
              </a:rPr>
              <a:t>flichtbereich 2 - Profil</a:t>
            </a:r>
            <a:endParaRPr dirty="0"/>
          </a:p>
        </p:txBody>
      </p:sp>
      <p:graphicFrame>
        <p:nvGraphicFramePr>
          <p:cNvPr id="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478091"/>
              </p:ext>
            </p:extLst>
          </p:nvPr>
        </p:nvGraphicFramePr>
        <p:xfrm>
          <a:off x="450850" y="1297940"/>
          <a:ext cx="8229600" cy="1931045"/>
        </p:xfrm>
        <a:graphic>
          <a:graphicData uri="http://schemas.openxmlformats.org/drawingml/2006/table">
            <a:tbl>
              <a:tblPr firstRow="1" bandRow="1"/>
              <a:tblGrid>
                <a:gridCol w="4337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2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205">
                <a:tc gridSpan="2">
                  <a:txBody>
                    <a:bodyPr/>
                    <a:lstStyle/>
                    <a:p>
                      <a:pPr marL="9779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r>
                        <a:rPr lang="de-DE" sz="1800" b="1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Profile (2. und 3. Semester)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E7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  <a:defRPr/>
                      </a:pP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865">
                <a:tc>
                  <a:txBody>
                    <a:bodyPr/>
                    <a:lstStyle/>
                    <a:p>
                      <a:pPr marL="9779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spc="-8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Empirisches </a:t>
                      </a:r>
                      <a:r>
                        <a:rPr lang="de-DE" sz="1600" b="0" kern="1200" spc="-8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Forschungspraktikum</a:t>
                      </a:r>
                      <a:r>
                        <a:rPr lang="de-DE" sz="1600" b="0" kern="1200" spc="-21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10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(EFP)  </a:t>
                      </a:r>
                      <a:r>
                        <a:rPr lang="de-DE" sz="1600" b="0" kern="1200" spc="-1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Teil </a:t>
                      </a:r>
                      <a:r>
                        <a:rPr lang="de-DE" sz="16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 </a:t>
                      </a:r>
                      <a:r>
                        <a:rPr lang="de-DE" sz="1600" b="0" kern="1200" spc="-7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und </a:t>
                      </a:r>
                      <a:r>
                        <a:rPr lang="de-DE" sz="1600" b="0" kern="1200" spc="-1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Teil </a:t>
                      </a:r>
                      <a:r>
                        <a:rPr lang="de-DE" sz="1600" b="0" kern="1200" spc="-254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II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rebuchet MS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  <a:defRPr/>
                      </a:pPr>
                      <a:endParaRPr sz="1600" b="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 algn="ctr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algn="ctr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spc="-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Globalisierung und</a:t>
                      </a:r>
                      <a:r>
                        <a:rPr lang="de-DE" sz="1600" b="0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Entwicklung (GLE) Teil I und Teil II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rebuchet MS"/>
                      </a:endParaRPr>
                    </a:p>
                    <a:p>
                      <a:endParaRPr lang="de-DE" sz="1600" b="0" dirty="0"/>
                    </a:p>
                  </a:txBody>
                  <a:tcPr marL="0" marR="0" marT="304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marL="9842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spc="-9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Sozioprudenz</a:t>
                      </a:r>
                      <a:r>
                        <a:rPr lang="de-DE" sz="1600" b="0" kern="1200" spc="-9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7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in </a:t>
                      </a:r>
                      <a:r>
                        <a:rPr lang="de-DE" sz="1600" b="0" kern="1200" spc="-7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Organisationen</a:t>
                      </a:r>
                      <a:r>
                        <a:rPr lang="de-DE" sz="1600" b="0" kern="1200" spc="-27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7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(SP)  </a:t>
                      </a:r>
                      <a:r>
                        <a:rPr lang="de-DE" sz="1600" b="0" kern="1200" spc="-1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Teil </a:t>
                      </a:r>
                      <a:r>
                        <a:rPr lang="de-DE" sz="16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 </a:t>
                      </a:r>
                      <a:r>
                        <a:rPr lang="de-DE" sz="1600" b="0" kern="1200" spc="-7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und </a:t>
                      </a:r>
                    </a:p>
                    <a:p>
                      <a:pPr marL="9842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spc="-1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Teil</a:t>
                      </a:r>
                      <a:r>
                        <a:rPr lang="de-DE" sz="1600" b="0" kern="1200" spc="-254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II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rebuchet MS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245"/>
                        </a:spcBef>
                        <a:defRPr/>
                      </a:pPr>
                      <a:endParaRPr sz="1600" b="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 algn="ctr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spc="-7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Weltgesellschaft</a:t>
                      </a:r>
                      <a:r>
                        <a:rPr lang="de-DE" sz="1600" b="0" kern="1200" spc="-17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(WG)  </a:t>
                      </a:r>
                      <a:r>
                        <a:rPr lang="de-DE" sz="1600" b="0" kern="1200" spc="-1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Teil </a:t>
                      </a:r>
                      <a:r>
                        <a:rPr lang="de-DE" sz="16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 </a:t>
                      </a:r>
                      <a:r>
                        <a:rPr lang="de-DE" sz="1600" b="0" kern="1200" spc="-7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und </a:t>
                      </a:r>
                      <a:r>
                        <a:rPr lang="de-DE" sz="1600" b="0" kern="1200" spc="-1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Teil</a:t>
                      </a:r>
                      <a:r>
                        <a:rPr lang="de-DE" sz="1600" b="0" kern="1200" spc="-26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 </a:t>
                      </a:r>
                      <a:r>
                        <a:rPr lang="de-DE" sz="16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rebuchet MS"/>
                        </a:rPr>
                        <a:t>II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rebuchet MS"/>
                      </a:endParaRPr>
                    </a:p>
                    <a:p>
                      <a:endParaRPr lang="de-DE" sz="1600" b="0" dirty="0"/>
                    </a:p>
                  </a:txBody>
                  <a:tcPr marL="0" marR="0" marT="311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467544" y="3212976"/>
            <a:ext cx="8208912" cy="317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210820" indent="-342900">
              <a:lnSpc>
                <a:spcPts val="2920"/>
              </a:lnSpc>
              <a:spcBef>
                <a:spcPts val="465"/>
              </a:spcBef>
              <a:buChar char="•"/>
              <a:tabLst>
                <a:tab pos="355600" algn="l"/>
                <a:tab pos="356235" algn="l"/>
              </a:tabLst>
              <a:defRPr/>
            </a:pPr>
            <a:r>
              <a:rPr lang="de-DE" sz="1600" spc="-80" dirty="0">
                <a:cs typeface="Calibri"/>
              </a:rPr>
              <a:t>2 von 4 Profile sind zu wählen</a:t>
            </a:r>
          </a:p>
          <a:p>
            <a:pPr marL="355600" marR="210820" indent="-342900">
              <a:lnSpc>
                <a:spcPts val="2920"/>
              </a:lnSpc>
              <a:spcBef>
                <a:spcPts val="465"/>
              </a:spcBef>
              <a:buChar char="•"/>
              <a:tabLst>
                <a:tab pos="355600" algn="l"/>
                <a:tab pos="356235" algn="l"/>
              </a:tabLst>
              <a:defRPr/>
            </a:pPr>
            <a:r>
              <a:rPr lang="de-DE" sz="1600" spc="-80" dirty="0">
                <a:cs typeface="Calibri"/>
              </a:rPr>
              <a:t>Profile </a:t>
            </a:r>
            <a:r>
              <a:rPr lang="de-DE" sz="1600" spc="-120" dirty="0">
                <a:cs typeface="Calibri"/>
              </a:rPr>
              <a:t>bestehen </a:t>
            </a:r>
            <a:r>
              <a:rPr lang="de-DE" sz="1600" spc="-55" dirty="0">
                <a:cs typeface="Calibri"/>
              </a:rPr>
              <a:t>immer </a:t>
            </a:r>
            <a:r>
              <a:rPr lang="de-DE" sz="1600" spc="-195" dirty="0">
                <a:cs typeface="Calibri"/>
              </a:rPr>
              <a:t>aus </a:t>
            </a:r>
            <a:r>
              <a:rPr lang="de-DE" sz="1600" b="1" spc="-35" dirty="0">
                <a:cs typeface="Trebuchet MS"/>
              </a:rPr>
              <a:t>Teil I </a:t>
            </a:r>
            <a:r>
              <a:rPr lang="de-DE" sz="1600" spc="-35" dirty="0">
                <a:cs typeface="Trebuchet MS"/>
              </a:rPr>
              <a:t>und</a:t>
            </a:r>
            <a:r>
              <a:rPr lang="de-DE" sz="1600" b="1" spc="-35" dirty="0">
                <a:cs typeface="Trebuchet MS"/>
              </a:rPr>
              <a:t> Teil </a:t>
            </a:r>
            <a:r>
              <a:rPr lang="de-DE" sz="1600" b="1" spc="-50" dirty="0">
                <a:cs typeface="Trebuchet MS"/>
              </a:rPr>
              <a:t>II</a:t>
            </a:r>
            <a:r>
              <a:rPr lang="de-DE" sz="1600" spc="-50" dirty="0">
                <a:cs typeface="Calibri"/>
              </a:rPr>
              <a:t>, </a:t>
            </a:r>
            <a:r>
              <a:rPr lang="de-DE" sz="1600" spc="-80" dirty="0">
                <a:cs typeface="Calibri"/>
              </a:rPr>
              <a:t>die </a:t>
            </a:r>
            <a:r>
              <a:rPr lang="de-DE" sz="1600" spc="-495" dirty="0">
                <a:cs typeface="Calibri"/>
              </a:rPr>
              <a:t> </a:t>
            </a:r>
            <a:r>
              <a:rPr lang="de-DE" sz="1600" spc="-100" dirty="0">
                <a:cs typeface="Calibri"/>
              </a:rPr>
              <a:t>beide  </a:t>
            </a:r>
            <a:r>
              <a:rPr lang="de-DE" sz="1600" spc="-80" dirty="0">
                <a:cs typeface="Calibri"/>
              </a:rPr>
              <a:t>erfolgreich </a:t>
            </a:r>
            <a:r>
              <a:rPr lang="de-DE" sz="1600" spc="-170" dirty="0">
                <a:cs typeface="Calibri"/>
              </a:rPr>
              <a:t>abgeschlossen  </a:t>
            </a:r>
            <a:r>
              <a:rPr lang="de-DE" sz="1600" spc="-90" dirty="0">
                <a:cs typeface="Calibri"/>
              </a:rPr>
              <a:t>werden</a:t>
            </a:r>
            <a:r>
              <a:rPr lang="de-DE" sz="1600" spc="-260" dirty="0">
                <a:cs typeface="Calibri"/>
              </a:rPr>
              <a:t> </a:t>
            </a:r>
            <a:r>
              <a:rPr lang="de-DE" sz="1600" spc="-170" dirty="0">
                <a:cs typeface="Calibri"/>
              </a:rPr>
              <a:t>müssen</a:t>
            </a:r>
            <a:endParaRPr lang="de-DE" sz="16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Char char="•"/>
              <a:tabLst>
                <a:tab pos="355600" algn="l"/>
                <a:tab pos="356235" algn="l"/>
              </a:tabLst>
              <a:defRPr/>
            </a:pPr>
            <a:r>
              <a:rPr lang="de-DE" sz="1600" spc="-170" dirty="0">
                <a:cs typeface="Calibri"/>
              </a:rPr>
              <a:t>Jeder </a:t>
            </a:r>
            <a:r>
              <a:rPr lang="de-DE" sz="1600" spc="-175" dirty="0">
                <a:cs typeface="Calibri"/>
              </a:rPr>
              <a:t>Teil </a:t>
            </a:r>
            <a:r>
              <a:rPr lang="de-DE" sz="1600" spc="-85" dirty="0">
                <a:cs typeface="Calibri"/>
              </a:rPr>
              <a:t>besteht </a:t>
            </a:r>
            <a:r>
              <a:rPr lang="de-DE" sz="1600" spc="-200" dirty="0">
                <a:cs typeface="Calibri"/>
              </a:rPr>
              <a:t>aus  </a:t>
            </a:r>
            <a:r>
              <a:rPr lang="de-DE" sz="1600" b="1" spc="-215" dirty="0">
                <a:cs typeface="Trebuchet MS"/>
              </a:rPr>
              <a:t>zwei  </a:t>
            </a:r>
            <a:r>
              <a:rPr lang="de-DE" sz="1600" b="1" spc="-155" dirty="0">
                <a:cs typeface="Trebuchet MS"/>
              </a:rPr>
              <a:t>Seminaren </a:t>
            </a:r>
            <a:r>
              <a:rPr lang="de-DE" sz="1600" spc="-155" dirty="0">
                <a:cs typeface="Calibri"/>
              </a:rPr>
              <a:t>(Ausnahme</a:t>
            </a:r>
            <a:r>
              <a:rPr lang="de-DE" sz="1600" spc="-185" dirty="0">
                <a:cs typeface="Calibri"/>
              </a:rPr>
              <a:t> </a:t>
            </a:r>
            <a:r>
              <a:rPr lang="de-DE" sz="1600" spc="-350" dirty="0">
                <a:cs typeface="Calibri"/>
              </a:rPr>
              <a:t>E F P)</a:t>
            </a:r>
            <a:endParaRPr lang="de-DE" sz="1600" dirty="0">
              <a:cs typeface="Calibri"/>
            </a:endParaRPr>
          </a:p>
          <a:p>
            <a:pPr marL="812800" lvl="1" indent="-34290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756920" algn="l"/>
              </a:tabLst>
              <a:defRPr/>
            </a:pPr>
            <a:r>
              <a:rPr lang="de-DE" sz="1600" b="1" spc="-35" dirty="0">
                <a:cs typeface="Trebuchet MS"/>
              </a:rPr>
              <a:t>Teil I</a:t>
            </a:r>
            <a:endParaRPr lang="de-DE" sz="1600" spc="-50" dirty="0">
              <a:cs typeface="Calibri"/>
            </a:endParaRPr>
          </a:p>
          <a:p>
            <a:pPr marL="1213485" lvl="2" indent="-286385">
              <a:spcBef>
                <a:spcPts val="300"/>
              </a:spcBef>
              <a:buChar char="–"/>
              <a:tabLst>
                <a:tab pos="756920" algn="l"/>
              </a:tabLst>
              <a:defRPr/>
            </a:pPr>
            <a:r>
              <a:rPr lang="de-DE" sz="1600" spc="-50" dirty="0">
                <a:cs typeface="Calibri"/>
              </a:rPr>
              <a:t>immer </a:t>
            </a:r>
            <a:r>
              <a:rPr lang="de-DE" sz="1600" spc="-45" dirty="0">
                <a:cs typeface="Calibri"/>
              </a:rPr>
              <a:t>nur </a:t>
            </a:r>
            <a:r>
              <a:rPr lang="de-DE" sz="1600" spc="-35" dirty="0">
                <a:cs typeface="Calibri"/>
              </a:rPr>
              <a:t>im</a:t>
            </a:r>
            <a:r>
              <a:rPr lang="de-DE" sz="1600" spc="-320" dirty="0">
                <a:cs typeface="Calibri"/>
              </a:rPr>
              <a:t> </a:t>
            </a:r>
            <a:r>
              <a:rPr lang="de-DE" sz="1600" b="1" spc="-135" dirty="0">
                <a:cs typeface="Trebuchet MS"/>
              </a:rPr>
              <a:t>Sommersemester</a:t>
            </a:r>
            <a:endParaRPr lang="de-DE" sz="1600" dirty="0">
              <a:cs typeface="Trebuchet MS"/>
            </a:endParaRPr>
          </a:p>
          <a:p>
            <a:pPr marL="1213485" lvl="2" indent="-286385">
              <a:spcBef>
                <a:spcPts val="290"/>
              </a:spcBef>
              <a:buChar char="–"/>
              <a:tabLst>
                <a:tab pos="756920" algn="l"/>
              </a:tabLst>
              <a:defRPr/>
            </a:pPr>
            <a:r>
              <a:rPr lang="de-DE" sz="1600" spc="-95" dirty="0">
                <a:cs typeface="Calibri"/>
              </a:rPr>
              <a:t>Prüfungsform</a:t>
            </a:r>
            <a:r>
              <a:rPr lang="de-DE" sz="1600" spc="-135" dirty="0">
                <a:cs typeface="Calibri"/>
              </a:rPr>
              <a:t> </a:t>
            </a:r>
            <a:r>
              <a:rPr lang="de-DE" sz="1600" spc="-100" dirty="0">
                <a:cs typeface="Calibri"/>
              </a:rPr>
              <a:t>Hausarbeit</a:t>
            </a:r>
            <a:endParaRPr lang="de-DE" sz="1600" dirty="0">
              <a:cs typeface="Calibri"/>
            </a:endParaRPr>
          </a:p>
          <a:p>
            <a:pPr marL="1213485" lvl="2" indent="-286385">
              <a:spcBef>
                <a:spcPts val="285"/>
              </a:spcBef>
              <a:buChar char="–"/>
              <a:tabLst>
                <a:tab pos="756920" algn="l"/>
              </a:tabLst>
              <a:defRPr/>
            </a:pPr>
            <a:r>
              <a:rPr lang="de-DE" sz="1600" spc="-145" dirty="0">
                <a:cs typeface="Calibri"/>
              </a:rPr>
              <a:t>Voraussetzung </a:t>
            </a:r>
            <a:r>
              <a:rPr lang="de-DE" sz="1600" spc="5" dirty="0">
                <a:cs typeface="Calibri"/>
              </a:rPr>
              <a:t>für </a:t>
            </a:r>
            <a:r>
              <a:rPr lang="de-DE" sz="1600" spc="-100" dirty="0">
                <a:cs typeface="Calibri"/>
              </a:rPr>
              <a:t>Studium von </a:t>
            </a:r>
            <a:r>
              <a:rPr lang="de-DE" sz="1600" spc="-160" dirty="0">
                <a:cs typeface="Calibri"/>
              </a:rPr>
              <a:t>Teil</a:t>
            </a:r>
            <a:r>
              <a:rPr lang="de-DE" sz="1600" spc="-315" dirty="0">
                <a:cs typeface="Calibri"/>
              </a:rPr>
              <a:t> </a:t>
            </a:r>
            <a:r>
              <a:rPr lang="de-DE" sz="1600" spc="-65" dirty="0">
                <a:cs typeface="Calibri"/>
              </a:rPr>
              <a:t> II</a:t>
            </a:r>
            <a:endParaRPr lang="de-DE" sz="1600" dirty="0">
              <a:cs typeface="Calibri"/>
            </a:endParaRPr>
          </a:p>
          <a:p>
            <a:pPr marL="812800" lvl="1" indent="-342900">
              <a:spcBef>
                <a:spcPts val="315"/>
              </a:spcBef>
              <a:buFont typeface="Arial"/>
              <a:buChar char="•"/>
              <a:tabLst>
                <a:tab pos="355600" algn="l"/>
                <a:tab pos="356235" algn="l"/>
              </a:tabLst>
              <a:defRPr/>
            </a:pPr>
            <a:r>
              <a:rPr lang="de-DE" sz="1600" b="1" spc="-35" dirty="0">
                <a:cs typeface="Trebuchet MS"/>
              </a:rPr>
              <a:t>Teil II</a:t>
            </a:r>
            <a:endParaRPr lang="de-DE" sz="1600" dirty="0">
              <a:cs typeface="Trebuchet MS"/>
            </a:endParaRPr>
          </a:p>
          <a:p>
            <a:pPr marL="1213485" lvl="2" indent="-286385">
              <a:spcBef>
                <a:spcPts val="300"/>
              </a:spcBef>
              <a:buChar char="–"/>
              <a:tabLst>
                <a:tab pos="756920" algn="l"/>
              </a:tabLst>
              <a:defRPr/>
            </a:pPr>
            <a:r>
              <a:rPr lang="de-DE" sz="1600" spc="-70" dirty="0">
                <a:cs typeface="Calibri"/>
              </a:rPr>
              <a:t>Immer </a:t>
            </a:r>
            <a:r>
              <a:rPr lang="de-DE" sz="1600" spc="-45" dirty="0">
                <a:cs typeface="Calibri"/>
              </a:rPr>
              <a:t>nur </a:t>
            </a:r>
            <a:r>
              <a:rPr lang="de-DE" sz="1600" spc="-35" dirty="0">
                <a:cs typeface="Calibri"/>
              </a:rPr>
              <a:t>im</a:t>
            </a:r>
            <a:r>
              <a:rPr lang="de-DE" sz="1600" spc="-290" dirty="0">
                <a:cs typeface="Calibri"/>
              </a:rPr>
              <a:t> </a:t>
            </a:r>
            <a:r>
              <a:rPr lang="de-DE" sz="1600" b="1" spc="-140" dirty="0">
                <a:cs typeface="Trebuchet MS"/>
              </a:rPr>
              <a:t>Wintersemester</a:t>
            </a:r>
            <a:endParaRPr lang="de-DE" sz="1600" dirty="0">
              <a:cs typeface="Trebuchet MS"/>
            </a:endParaRPr>
          </a:p>
          <a:p>
            <a:pPr marL="1213485" lvl="2" indent="-286385">
              <a:spcBef>
                <a:spcPts val="290"/>
              </a:spcBef>
              <a:buChar char="–"/>
              <a:tabLst>
                <a:tab pos="756920" algn="l"/>
              </a:tabLst>
              <a:defRPr/>
            </a:pPr>
            <a:r>
              <a:rPr lang="de-DE" sz="1600" spc="-95" dirty="0">
                <a:cs typeface="Calibri"/>
              </a:rPr>
              <a:t>Prüfungsform </a:t>
            </a:r>
            <a:r>
              <a:rPr lang="de-DE" sz="1600" spc="-50" dirty="0">
                <a:cs typeface="Calibri"/>
              </a:rPr>
              <a:t>Portfolio </a:t>
            </a:r>
            <a:r>
              <a:rPr lang="de-DE" sz="1600" spc="-135" dirty="0">
                <a:cs typeface="Calibri"/>
              </a:rPr>
              <a:t>(Ausnahme </a:t>
            </a:r>
            <a:r>
              <a:rPr lang="de-DE" sz="1600" spc="-390" dirty="0">
                <a:cs typeface="Calibri"/>
              </a:rPr>
              <a:t>E P F</a:t>
            </a:r>
            <a:r>
              <a:rPr lang="de-DE" sz="1600" spc="-254" dirty="0">
                <a:cs typeface="Calibri"/>
              </a:rPr>
              <a:t>  </a:t>
            </a:r>
            <a:r>
              <a:rPr lang="de-DE" sz="1600" spc="-70" dirty="0">
                <a:cs typeface="Calibri"/>
              </a:rPr>
              <a:t>II)</a:t>
            </a:r>
            <a:endParaRPr lang="de-DE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826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535940" y="496646"/>
            <a:ext cx="68319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spc="-114">
                <a:latin typeface="+mj-lt"/>
              </a:rPr>
              <a:t>Wahlpflichtbereich </a:t>
            </a:r>
            <a:r>
              <a:rPr spc="-200">
                <a:latin typeface="+mj-lt"/>
              </a:rPr>
              <a:t>2 </a:t>
            </a:r>
            <a:r>
              <a:rPr spc="-110">
                <a:latin typeface="+mj-lt"/>
              </a:rPr>
              <a:t>-</a:t>
            </a:r>
            <a:r>
              <a:rPr spc="-345">
                <a:latin typeface="+mj-lt"/>
              </a:rPr>
              <a:t> </a:t>
            </a:r>
            <a:r>
              <a:rPr spc="-135">
                <a:latin typeface="+mj-lt"/>
              </a:rPr>
              <a:t>Vertiefung</a:t>
            </a:r>
            <a:endParaRPr/>
          </a:p>
        </p:txBody>
      </p:sp>
      <p:graphicFrame>
        <p:nvGraphicFramePr>
          <p:cNvPr id="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42887"/>
              </p:ext>
            </p:extLst>
          </p:nvPr>
        </p:nvGraphicFramePr>
        <p:xfrm>
          <a:off x="461187" y="1190371"/>
          <a:ext cx="7920990" cy="4240154"/>
        </p:xfrm>
        <a:graphic>
          <a:graphicData uri="http://schemas.openxmlformats.org/drawingml/2006/table">
            <a:tbl>
              <a:tblPr firstRow="1" bandRow="1"/>
              <a:tblGrid>
                <a:gridCol w="2640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64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  <a:defRPr/>
                      </a:pPr>
                      <a:r>
                        <a:rPr sz="1600" b="1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Cluster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  <a:defRPr/>
                      </a:pPr>
                      <a:r>
                        <a:rPr sz="1600" b="1" spc="-4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Module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60"/>
                        </a:spcBef>
                        <a:defRPr/>
                      </a:pPr>
                      <a:r>
                        <a:rPr sz="1600" b="1" spc="-95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Anforderungen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sz="1200" b="1" spc="-65">
                          <a:latin typeface="Trebuchet MS"/>
                          <a:cs typeface="Trebuchet MS"/>
                        </a:rPr>
                        <a:t>Soziologie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sz="1200" spc="-65">
                          <a:latin typeface="Calibri"/>
                          <a:cs typeface="Calibri"/>
                        </a:rPr>
                        <a:t>-Spezielle</a:t>
                      </a:r>
                      <a:r>
                        <a:rPr sz="12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65">
                          <a:latin typeface="Calibri"/>
                          <a:cs typeface="Calibri"/>
                        </a:rPr>
                        <a:t>Soziologien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sz="12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Prüfungsleistung: </a:t>
                      </a:r>
                      <a:r>
                        <a:rPr sz="1200" spc="-4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mündliche</a:t>
                      </a:r>
                      <a:r>
                        <a:rPr sz="1200" spc="-13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lang="de-DE" sz="1200" b="1" spc="-65">
                          <a:latin typeface="Trebuchet MS"/>
                          <a:cs typeface="Trebuchet MS"/>
                        </a:rPr>
                        <a:t>Trauerbegleitung am Arbeitsplatz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lang="de-DE" sz="1200">
                          <a:latin typeface="Calibri"/>
                          <a:cs typeface="Calibri"/>
                        </a:rPr>
                        <a:t>Trauerbegleitung am Arbeitsplatz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sz="12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</a:t>
                      </a:r>
                      <a:r>
                        <a:rPr lang="de-DE" sz="12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: Portfolio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744">
                <a:tc>
                  <a:txBody>
                    <a:bodyPr/>
                    <a:lstStyle/>
                    <a:p>
                      <a:pPr marL="97790" marR="862330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sz="1200" b="1" spc="-70">
                          <a:latin typeface="Trebuchet MS"/>
                          <a:cs typeface="Trebuchet MS"/>
                        </a:rPr>
                        <a:t>Area </a:t>
                      </a:r>
                      <a:r>
                        <a:rPr sz="1200" b="1" spc="-60">
                          <a:latin typeface="Trebuchet MS"/>
                          <a:cs typeface="Trebuchet MS"/>
                        </a:rPr>
                        <a:t>Studies </a:t>
                      </a:r>
                      <a:r>
                        <a:rPr sz="1200" b="1" spc="155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200" b="1" spc="-2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70">
                          <a:latin typeface="Trebuchet MS"/>
                          <a:cs typeface="Trebuchet MS"/>
                        </a:rPr>
                        <a:t>Orient- </a:t>
                      </a:r>
                      <a:r>
                        <a:rPr sz="1200" b="1" spc="-65">
                          <a:latin typeface="Trebuchet MS"/>
                          <a:cs typeface="Trebuchet MS"/>
                        </a:rPr>
                        <a:t>und  Asienwissenschaft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7790" marR="657225">
                        <a:lnSpc>
                          <a:spcPct val="100000"/>
                        </a:lnSpc>
                        <a:spcBef>
                          <a:spcPts val="290"/>
                        </a:spcBef>
                        <a:buChar char="-"/>
                        <a:tabLst>
                          <a:tab pos="179070" algn="l"/>
                        </a:tabLst>
                        <a:defRPr/>
                      </a:pPr>
                      <a:r>
                        <a:rPr lang="de-DE" sz="1200" spc="-40">
                          <a:latin typeface="Calibri"/>
                          <a:cs typeface="Calibri"/>
                        </a:rPr>
                        <a:t>Politik, Soziologie und Ethnologie Asiens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90"/>
                        </a:spcBef>
                        <a:defRPr/>
                      </a:pPr>
                      <a:r>
                        <a:rPr sz="12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Prüfungsleistung:</a:t>
                      </a:r>
                      <a:r>
                        <a:rPr sz="1200" spc="-9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HA/Klausur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b="1" spc="-70">
                          <a:latin typeface="Trebuchet MS"/>
                          <a:cs typeface="Trebuchet MS"/>
                        </a:rPr>
                        <a:t>Area </a:t>
                      </a:r>
                      <a:r>
                        <a:rPr sz="1200" b="1" spc="-60">
                          <a:latin typeface="Trebuchet MS"/>
                          <a:cs typeface="Trebuchet MS"/>
                        </a:rPr>
                        <a:t>Studies </a:t>
                      </a:r>
                      <a:r>
                        <a:rPr sz="1200" b="1" spc="155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200" b="1" spc="-1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60">
                          <a:latin typeface="Trebuchet MS"/>
                          <a:cs typeface="Trebuchet MS"/>
                        </a:rPr>
                        <a:t>Osteuropa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353060">
                        <a:lnSpc>
                          <a:spcPct val="100000"/>
                        </a:lnSpc>
                        <a:spcBef>
                          <a:spcPts val="295"/>
                        </a:spcBef>
                        <a:buChar char="-"/>
                        <a:tabLst>
                          <a:tab pos="179070" algn="l"/>
                        </a:tabLst>
                        <a:defRPr/>
                      </a:pPr>
                      <a:r>
                        <a:rPr sz="1200" spc="-45">
                          <a:latin typeface="Calibri"/>
                          <a:cs typeface="Calibri"/>
                        </a:rPr>
                        <a:t>Vertiefungsmodul</a:t>
                      </a:r>
                      <a:r>
                        <a:rPr sz="1200" spc="-1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60">
                          <a:latin typeface="Calibri"/>
                          <a:cs typeface="Calibri"/>
                        </a:rPr>
                        <a:t>Osteuropäische  </a:t>
                      </a:r>
                      <a:r>
                        <a:rPr sz="1200" spc="-70">
                          <a:latin typeface="Calibri"/>
                          <a:cs typeface="Calibri"/>
                        </a:rPr>
                        <a:t>Geschichte</a:t>
                      </a:r>
                      <a:r>
                        <a:rPr sz="12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7790" marR="247015">
                        <a:lnSpc>
                          <a:spcPct val="100000"/>
                        </a:lnSpc>
                        <a:buChar char="-"/>
                        <a:tabLst>
                          <a:tab pos="179070" algn="l"/>
                        </a:tabLst>
                        <a:defRPr/>
                      </a:pPr>
                      <a:r>
                        <a:rPr sz="1200" spc="-50">
                          <a:latin typeface="Calibri"/>
                          <a:cs typeface="Calibri"/>
                        </a:rPr>
                        <a:t>Schwerpunktmodul </a:t>
                      </a:r>
                      <a:r>
                        <a:rPr sz="1200" spc="-60">
                          <a:latin typeface="Calibri"/>
                          <a:cs typeface="Calibri"/>
                        </a:rPr>
                        <a:t>Osteuropäische  </a:t>
                      </a:r>
                      <a:r>
                        <a:rPr sz="1200" spc="-70">
                          <a:latin typeface="Calibri"/>
                          <a:cs typeface="Calibri"/>
                        </a:rPr>
                        <a:t>Geschichte</a:t>
                      </a:r>
                      <a:r>
                        <a:rPr sz="12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Prüfungsleistung:</a:t>
                      </a:r>
                      <a:r>
                        <a:rPr sz="1200" spc="-9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Klausur/HA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b="1" spc="-65">
                          <a:latin typeface="Trebuchet MS"/>
                          <a:cs typeface="Trebuchet MS"/>
                        </a:rPr>
                        <a:t>Politikwissenschaft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35">
                          <a:latin typeface="Calibri"/>
                          <a:cs typeface="Calibri"/>
                        </a:rPr>
                        <a:t>- </a:t>
                      </a:r>
                      <a:r>
                        <a:rPr sz="1200" spc="-60">
                          <a:latin typeface="Calibri"/>
                          <a:cs typeface="Calibri"/>
                        </a:rPr>
                        <a:t>7 </a:t>
                      </a:r>
                      <a:r>
                        <a:rPr sz="1200" spc="-25">
                          <a:latin typeface="Calibri"/>
                          <a:cs typeface="Calibri"/>
                        </a:rPr>
                        <a:t>Module 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zur</a:t>
                      </a:r>
                      <a:r>
                        <a:rPr sz="1200" spc="-18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60">
                          <a:latin typeface="Calibri"/>
                          <a:cs typeface="Calibri"/>
                        </a:rPr>
                        <a:t>Auswahl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 marR="466725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6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Abschlussprüfung: </a:t>
                      </a:r>
                      <a:r>
                        <a:rPr sz="1200" spc="-4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HA/mündliche  </a:t>
                      </a:r>
                      <a:r>
                        <a:rPr sz="1200" spc="-5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97790" marR="179070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b="1" spc="-15" dirty="0">
                          <a:latin typeface="Trebuchet MS"/>
                          <a:cs typeface="Trebuchet MS"/>
                        </a:rPr>
                        <a:t>P</a:t>
                      </a:r>
                      <a:r>
                        <a:rPr lang="de-DE" sz="1200" b="1" spc="-15" dirty="0" err="1">
                          <a:latin typeface="Trebuchet MS"/>
                          <a:cs typeface="Trebuchet MS"/>
                        </a:rPr>
                        <a:t>sycholo-gie</a:t>
                      </a:r>
                      <a:r>
                        <a:rPr lang="de-DE" sz="1200" b="1" spc="-15" dirty="0">
                          <a:latin typeface="Trebuchet MS"/>
                          <a:cs typeface="Trebuchet MS"/>
                        </a:rPr>
                        <a:t> </a:t>
                      </a:r>
                    </a:p>
                    <a:p>
                      <a:pPr marL="97790" marR="179070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b="1" spc="-7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nur </a:t>
                      </a:r>
                      <a:r>
                        <a:rPr sz="1200" b="1" spc="-6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im</a:t>
                      </a:r>
                      <a:r>
                        <a:rPr sz="1200" b="1" spc="-14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WS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35">
                          <a:latin typeface="Calibri"/>
                          <a:cs typeface="Calibri"/>
                        </a:rPr>
                        <a:t>- </a:t>
                      </a:r>
                      <a:r>
                        <a:rPr sz="1200" spc="-55">
                          <a:latin typeface="Calibri"/>
                          <a:cs typeface="Calibri"/>
                        </a:rPr>
                        <a:t>Evaluation 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und</a:t>
                      </a:r>
                      <a:r>
                        <a:rPr sz="120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Qualitätssicherung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5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Prüfungsleistung: </a:t>
                      </a:r>
                      <a:r>
                        <a:rPr sz="1200" spc="-4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mündliche</a:t>
                      </a:r>
                      <a:r>
                        <a:rPr sz="1200" spc="-13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5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D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b="1" spc="-65">
                          <a:latin typeface="Trebuchet MS"/>
                          <a:cs typeface="Trebuchet MS"/>
                        </a:rPr>
                        <a:t>Geographie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7790" marR="577215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35">
                          <a:latin typeface="Calibri"/>
                          <a:cs typeface="Calibri"/>
                        </a:rPr>
                        <a:t>- Aktuelle </a:t>
                      </a:r>
                      <a:r>
                        <a:rPr sz="1200" spc="-70">
                          <a:latin typeface="Calibri"/>
                          <a:cs typeface="Calibri"/>
                        </a:rPr>
                        <a:t>Forschungsfragen</a:t>
                      </a:r>
                      <a:r>
                        <a:rPr sz="12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>
                          <a:latin typeface="Calibri"/>
                          <a:cs typeface="Calibri"/>
                        </a:rPr>
                        <a:t>der  </a:t>
                      </a:r>
                      <a:r>
                        <a:rPr sz="1200" spc="-65">
                          <a:latin typeface="Calibri"/>
                          <a:cs typeface="Calibri"/>
                        </a:rPr>
                        <a:t>Geographie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98425" marR="703580">
                        <a:lnSpc>
                          <a:spcPct val="100000"/>
                        </a:lnSpc>
                        <a:spcBef>
                          <a:spcPts val="295"/>
                        </a:spcBef>
                        <a:defRPr/>
                      </a:pPr>
                      <a:r>
                        <a:rPr sz="1200" spc="-5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Prüfungsleistung</a:t>
                      </a:r>
                      <a:r>
                        <a:rPr sz="12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sz="1200" spc="-65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Referat</a:t>
                      </a:r>
                      <a:r>
                        <a:rPr sz="1200" spc="-1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und  </a:t>
                      </a:r>
                      <a:r>
                        <a:rPr lang="de-DE" sz="12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Klausur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81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Grp="1"/>
          </p:cNvSpPr>
          <p:nvPr>
            <p:ph type="title"/>
          </p:nvPr>
        </p:nvSpPr>
        <p:spPr bwMode="auto">
          <a:xfrm>
            <a:off x="535940" y="496646"/>
            <a:ext cx="69297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/>
            </a:pPr>
            <a:r>
              <a:rPr spc="-114">
                <a:latin typeface="+mj-lt"/>
              </a:rPr>
              <a:t>Wahlpflichtbereich </a:t>
            </a:r>
            <a:r>
              <a:rPr spc="-200">
                <a:latin typeface="+mj-lt"/>
              </a:rPr>
              <a:t>2 </a:t>
            </a:r>
            <a:r>
              <a:rPr spc="-235">
                <a:latin typeface="+mj-lt"/>
              </a:rPr>
              <a:t>–</a:t>
            </a:r>
            <a:r>
              <a:rPr spc="-345">
                <a:latin typeface="+mj-lt"/>
              </a:rPr>
              <a:t> </a:t>
            </a:r>
            <a:r>
              <a:rPr spc="-135">
                <a:latin typeface="+mj-lt"/>
              </a:rPr>
              <a:t>Vertiefung</a:t>
            </a:r>
            <a:endParaRPr/>
          </a:p>
        </p:txBody>
      </p:sp>
      <p:sp>
        <p:nvSpPr>
          <p:cNvPr id="2" name="Textfeld 1"/>
          <p:cNvSpPr txBox="1"/>
          <p:nvPr/>
        </p:nvSpPr>
        <p:spPr>
          <a:xfrm>
            <a:off x="535940" y="1607978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Modulanforderungen sind der </a:t>
            </a:r>
            <a:r>
              <a:rPr lang="de-DE" sz="2400" b="1" dirty="0"/>
              <a:t>PO</a:t>
            </a:r>
            <a:r>
              <a:rPr lang="de-DE" sz="2400" dirty="0"/>
              <a:t> und dem </a:t>
            </a:r>
            <a:r>
              <a:rPr lang="de-DE" sz="2400" b="1" dirty="0"/>
              <a:t>Modulhandbuch</a:t>
            </a:r>
            <a:r>
              <a:rPr lang="de-DE" sz="2400" dirty="0"/>
              <a:t> zu entnehmen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Es sind insgesamt </a:t>
            </a:r>
            <a:r>
              <a:rPr lang="de-DE" sz="2400" b="1" dirty="0"/>
              <a:t>20 LP </a:t>
            </a:r>
            <a:r>
              <a:rPr lang="de-DE" sz="2400" dirty="0"/>
              <a:t>zu leisten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Es können Module aus unterschiedlichen Bereichen belegt werden</a:t>
            </a:r>
          </a:p>
        </p:txBody>
      </p:sp>
    </p:spTree>
    <p:extLst>
      <p:ext uri="{BB962C8B-B14F-4D97-AF65-F5344CB8AC3E}">
        <p14:creationId xmlns:p14="http://schemas.microsoft.com/office/powerpoint/2010/main" val="19076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Wir helfen bei…</a:t>
            </a:r>
            <a:endParaRPr lang="de-DE" sz="240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67544" y="141277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4999"/>
              </a:lnSpc>
              <a:defRPr/>
            </a:pPr>
            <a:r>
              <a:rPr lang="de-DE" sz="2800" dirty="0"/>
              <a:t>Studienorganisation und –verlauf </a:t>
            </a:r>
            <a:endParaRPr sz="28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Lehrveranstaltungsbelegung</a:t>
            </a:r>
            <a:endParaRPr sz="28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Studien – und Prüfungsordnungsfragen</a:t>
            </a:r>
            <a:endParaRPr sz="28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3000" dirty="0"/>
              <a:t> </a:t>
            </a:r>
            <a:endParaRPr sz="30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Kontakt</a:t>
            </a:r>
          </a:p>
          <a:p>
            <a:pPr lvl="1">
              <a:lnSpc>
                <a:spcPct val="90000"/>
              </a:lnSpc>
              <a:defRPr/>
            </a:pPr>
            <a:r>
              <a:rPr lang="de-DE" sz="2200" dirty="0"/>
              <a:t>Am Hofgarten 15, Bibliothek des IPWS (1.OG)</a:t>
            </a:r>
          </a:p>
          <a:p>
            <a:pPr lvl="1">
              <a:lnSpc>
                <a:spcPct val="90000"/>
              </a:lnSpc>
              <a:defRPr/>
            </a:pPr>
            <a:r>
              <a:rPr lang="de-DE" sz="2200" dirty="0"/>
              <a:t>Email: mentorat.ipws@uni-bonn.de</a:t>
            </a:r>
            <a:endParaRPr lang="de-DE" sz="2600" dirty="0"/>
          </a:p>
          <a:p>
            <a:pPr lvl="1">
              <a:lnSpc>
                <a:spcPct val="90000"/>
              </a:lnSpc>
              <a:defRPr/>
            </a:pPr>
            <a:r>
              <a:rPr lang="de-DE" sz="2200" dirty="0"/>
              <a:t>Instagram: </a:t>
            </a:r>
            <a:r>
              <a:rPr lang="de-DE" sz="2200" dirty="0" err="1"/>
              <a:t>mentorat.ipws</a:t>
            </a:r>
            <a:endParaRPr lang="de-DE" sz="2200" dirty="0"/>
          </a:p>
          <a:p>
            <a:pPr lvl="1">
              <a:lnSpc>
                <a:spcPct val="90000"/>
              </a:lnSpc>
              <a:defRPr/>
            </a:pPr>
            <a:endParaRPr lang="de-DE" sz="15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Sprechstunden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2800" dirty="0"/>
              <a:t>-   </a:t>
            </a:r>
            <a:r>
              <a:rPr lang="de-DE" sz="2200" dirty="0"/>
              <a:t>Präsenzsprechstunde: Mi. 15-17 Uhr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de-DE" sz="2200" dirty="0"/>
              <a:t>Zoomsprechstunde: Mo. 10-11 Uhr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de-DE" sz="2200" dirty="0"/>
              <a:t>Lehramt: Telefon: Di. 14-15 Uhr</a:t>
            </a:r>
            <a:endParaRPr lang="de-DE" sz="1800" dirty="0"/>
          </a:p>
          <a:p>
            <a:pPr lvl="2">
              <a:lnSpc>
                <a:spcPct val="90000"/>
              </a:lnSpc>
              <a:defRPr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70639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VeranstaltungsAnmeldung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Wie nutze ich Basis?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2367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719" y="4941168"/>
            <a:ext cx="8229600" cy="1143000"/>
          </a:xfrm>
        </p:spPr>
        <p:txBody>
          <a:bodyPr/>
          <a:lstStyle/>
          <a:p>
            <a:r>
              <a:rPr lang="de-DE" sz="3000" dirty="0">
                <a:hlinkClick r:id="rId3"/>
              </a:rPr>
              <a:t>basis.uni-bonn.de</a:t>
            </a:r>
            <a:endParaRPr lang="de-DE" sz="3000" dirty="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spcBef>
                <a:spcPts val="0"/>
              </a:spcBef>
              <a:buNone/>
              <a:defRPr sz="40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Basis - Anmeldung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27600" r="38188" b="66800"/>
          <a:stretch/>
        </p:blipFill>
        <p:spPr>
          <a:xfrm>
            <a:off x="7374592" y="2040931"/>
            <a:ext cx="1440160" cy="28803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36AF739-082D-921A-FC17-67458831F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0" y="1797789"/>
            <a:ext cx="8955800" cy="26641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6678F1-7592-215C-4E92-A3053D733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30763"/>
            <a:ext cx="816935" cy="2926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3E30375-510A-9C57-BA5D-EFA6F206E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8" y="1736105"/>
            <a:ext cx="142658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Login-Daten</a:t>
            </a:r>
          </a:p>
        </p:txBody>
      </p:sp>
      <p:pic>
        <p:nvPicPr>
          <p:cNvPr id="5" name="Picture 2" descr="https://www.fslehramt.uni-bonn.de/grafiken/uni-id-bild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0032" y="1124744"/>
            <a:ext cx="3244417" cy="4525963"/>
          </a:xfrm>
        </p:spPr>
      </p:pic>
      <p:sp>
        <p:nvSpPr>
          <p:cNvPr id="6" name="Textplatzhalter 3"/>
          <p:cNvSpPr txBox="1">
            <a:spLocks/>
          </p:cNvSpPr>
          <p:nvPr/>
        </p:nvSpPr>
        <p:spPr>
          <a:xfrm>
            <a:off x="539552" y="2132856"/>
            <a:ext cx="3200400" cy="33791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s = Student*in</a:t>
            </a:r>
          </a:p>
          <a:p>
            <a:r>
              <a:rPr lang="de-DE" sz="2000" dirty="0"/>
              <a:t>5 = Kennziffer der Fakultät</a:t>
            </a:r>
          </a:p>
          <a:p>
            <a:r>
              <a:rPr lang="de-DE" sz="2000" dirty="0"/>
              <a:t>l</a:t>
            </a:r>
          </a:p>
          <a:p>
            <a:r>
              <a:rPr lang="de-DE" sz="2000" dirty="0"/>
              <a:t>i</a:t>
            </a:r>
          </a:p>
          <a:p>
            <a:r>
              <a:rPr lang="de-DE" sz="2000" dirty="0"/>
              <a:t>k</a:t>
            </a:r>
          </a:p>
          <a:p>
            <a:r>
              <a:rPr lang="de-DE" sz="2000" dirty="0"/>
              <a:t>u</a:t>
            </a:r>
          </a:p>
          <a:p>
            <a:r>
              <a:rPr lang="de-DE" sz="2000" dirty="0"/>
              <a:t>g</a:t>
            </a:r>
          </a:p>
          <a:p>
            <a:r>
              <a:rPr lang="de-DE" sz="2000" dirty="0"/>
              <a:t>e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11560" y="3212976"/>
            <a:ext cx="3024336" cy="720080"/>
          </a:xfrm>
          <a:prstGeom prst="rect">
            <a:avLst/>
          </a:prstGeom>
          <a:solidFill>
            <a:srgbClr val="364BEA">
              <a:alpha val="32000"/>
            </a:srgbClr>
          </a:solidFill>
          <a:ln>
            <a:solidFill>
              <a:srgbClr val="364BE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11560" y="4005064"/>
            <a:ext cx="3024336" cy="1368152"/>
          </a:xfrm>
          <a:prstGeom prst="rect">
            <a:avLst/>
          </a:prstGeom>
          <a:solidFill>
            <a:srgbClr val="364BEA">
              <a:alpha val="32000"/>
            </a:srgbClr>
          </a:solidFill>
          <a:ln>
            <a:solidFill>
              <a:srgbClr val="364BE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691680" y="3338182"/>
            <a:ext cx="181864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0" i="0" u="none" strike="noStrike" kern="1200" cap="none" spc="0" baseline="0" dirty="0">
                <a:uFillTx/>
                <a:latin typeface="Calibri"/>
              </a:rPr>
              <a:t>Zwei Ziffern des Vornamens </a:t>
            </a:r>
          </a:p>
        </p:txBody>
      </p:sp>
      <p:sp>
        <p:nvSpPr>
          <p:cNvPr id="10" name="Textfeld 8"/>
          <p:cNvSpPr txBox="1"/>
          <p:nvPr/>
        </p:nvSpPr>
        <p:spPr>
          <a:xfrm>
            <a:off x="1691680" y="4376699"/>
            <a:ext cx="1818641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0" i="0" u="none" strike="noStrike" kern="1200" cap="none" spc="0" baseline="0" dirty="0">
                <a:uFillTx/>
                <a:latin typeface="Calibri"/>
              </a:rPr>
              <a:t>Vier Ziffern des Nachna</a:t>
            </a:r>
            <a:r>
              <a:rPr lang="de-DE" sz="1200" dirty="0">
                <a:latin typeface="Calibri"/>
              </a:rPr>
              <a:t>mens</a:t>
            </a:r>
            <a:endParaRPr lang="de-DE" sz="1200" b="0" i="0" u="none" strike="noStrike" kern="1200" cap="none" spc="0" baseline="0" dirty="0"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3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Verifizierung der Uni-ID</a:t>
            </a:r>
            <a:endParaRPr/>
          </a:p>
        </p:txBody>
      </p:sp>
      <p:pic>
        <p:nvPicPr>
          <p:cNvPr id="5" name="Inhaltsplatzhalter 3" descr="Freischaltung von Uni-IDs — Hochschulrechenzentrum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rcRect t="13402" r="29102" b="9510"/>
          <a:stretch/>
        </p:blipFill>
        <p:spPr bwMode="auto">
          <a:xfrm>
            <a:off x="457199" y="1340767"/>
            <a:ext cx="775792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57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Vorlesungsverzeichnis</a:t>
            </a:r>
            <a:endParaRPr lang="de-DE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67760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feil nach unten 5"/>
          <p:cNvSpPr/>
          <p:nvPr/>
        </p:nvSpPr>
        <p:spPr>
          <a:xfrm>
            <a:off x="2123728" y="1268760"/>
            <a:ext cx="873125" cy="75857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804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Vorlesungsverzeichnis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5432"/>
            <a:ext cx="815498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feil nach links 4"/>
          <p:cNvSpPr/>
          <p:nvPr/>
        </p:nvSpPr>
        <p:spPr>
          <a:xfrm>
            <a:off x="7740352" y="3751045"/>
            <a:ext cx="1437402" cy="457835"/>
          </a:xfrm>
          <a:prstGeom prst="lef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235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Vorlesungsverzeichnis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2"/>
            <a:ext cx="838653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links 6"/>
          <p:cNvSpPr/>
          <p:nvPr/>
        </p:nvSpPr>
        <p:spPr>
          <a:xfrm>
            <a:off x="6391327" y="3068960"/>
            <a:ext cx="2736304" cy="21602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d 3"/>
          <p:cNvSpPr/>
          <p:nvPr/>
        </p:nvSpPr>
        <p:spPr>
          <a:xfrm>
            <a:off x="5580112" y="2996952"/>
            <a:ext cx="720080" cy="288032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3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Präsenz, Hybrid oder online Veranstaltung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84784"/>
            <a:ext cx="878497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links 6"/>
          <p:cNvSpPr/>
          <p:nvPr/>
        </p:nvSpPr>
        <p:spPr>
          <a:xfrm>
            <a:off x="1952624" y="2780928"/>
            <a:ext cx="2619375" cy="333375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442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Bedeutung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de-DE" sz="2200" dirty="0"/>
          </a:p>
          <a:p>
            <a:r>
              <a:rPr lang="de-DE" sz="2600" dirty="0" err="1"/>
              <a:t>Präsenzveranstaltung</a:t>
            </a:r>
            <a:r>
              <a:rPr lang="de-DE" sz="2600" dirty="0"/>
              <a:t> = Lehrveranstaltung findet </a:t>
            </a:r>
            <a:r>
              <a:rPr lang="de-DE" sz="2600" b="1" dirty="0"/>
              <a:t>ausschließlich </a:t>
            </a:r>
            <a:r>
              <a:rPr lang="de-DE" sz="2600" dirty="0"/>
              <a:t>in </a:t>
            </a:r>
            <a:r>
              <a:rPr lang="de-DE" sz="2600" dirty="0" err="1"/>
              <a:t>Präsenz</a:t>
            </a:r>
            <a:r>
              <a:rPr lang="de-DE" sz="2600" dirty="0"/>
              <a:t> statt </a:t>
            </a:r>
          </a:p>
          <a:p>
            <a:r>
              <a:rPr lang="de-DE" sz="2600" dirty="0"/>
              <a:t>digitale Veranstaltung = Lehrveranstaltung findet </a:t>
            </a:r>
            <a:r>
              <a:rPr lang="de-DE" sz="2600" b="1" dirty="0"/>
              <a:t>ausschließlich </a:t>
            </a:r>
            <a:r>
              <a:rPr lang="de-DE" sz="2600" dirty="0"/>
              <a:t>online statt</a:t>
            </a:r>
          </a:p>
          <a:p>
            <a:r>
              <a:rPr lang="de-DE" sz="2600" dirty="0"/>
              <a:t>Hybridveranstaltung = synchrone Lehrveranstaltung mit Studierendenteilnahme in </a:t>
            </a:r>
            <a:r>
              <a:rPr lang="de-DE" sz="2600" dirty="0" err="1"/>
              <a:t>Präsenz</a:t>
            </a:r>
            <a:r>
              <a:rPr lang="de-DE" sz="2600" dirty="0"/>
              <a:t> </a:t>
            </a:r>
            <a:r>
              <a:rPr lang="de-DE" sz="2600" b="1" dirty="0"/>
              <a:t>und </a:t>
            </a:r>
            <a:r>
              <a:rPr lang="de-DE" sz="2600" dirty="0" err="1"/>
              <a:t>über</a:t>
            </a:r>
            <a:r>
              <a:rPr lang="de-DE" sz="2600" dirty="0"/>
              <a:t> Zoom </a:t>
            </a:r>
          </a:p>
          <a:p>
            <a:r>
              <a:rPr lang="de-DE" sz="2600" dirty="0"/>
              <a:t>gemischte Veranstaltung = Lehrveranstaltung findet in </a:t>
            </a:r>
            <a:r>
              <a:rPr lang="de-DE" sz="2600" dirty="0" err="1"/>
              <a:t>Präsenz</a:t>
            </a:r>
            <a:r>
              <a:rPr lang="de-DE" sz="2600" dirty="0"/>
              <a:t>, hybrid </a:t>
            </a:r>
            <a:r>
              <a:rPr lang="de-DE" sz="2600" b="1" dirty="0"/>
              <a:t>und/oder </a:t>
            </a:r>
            <a:r>
              <a:rPr lang="de-DE" sz="2600" dirty="0"/>
              <a:t>online statt </a:t>
            </a:r>
          </a:p>
          <a:p>
            <a:r>
              <a:rPr lang="de-DE" sz="2600">
                <a:sym typeface="Wingdings"/>
              </a:rPr>
              <a:t> Bei der Priorisierung der Veranstaltungen, bitte die präferierte Veranstaltungsform mit berücksichtigen</a:t>
            </a:r>
            <a:endParaRPr lang="de-DE" sz="2600"/>
          </a:p>
          <a:p>
            <a:endParaRPr lang="de-DE" sz="2600" dirty="0"/>
          </a:p>
          <a:p>
            <a:pPr marL="0" indent="0">
              <a:buNone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680108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Lehrveranstaltungsanmeldung mit Basis</a:t>
            </a:r>
          </a:p>
        </p:txBody>
      </p:sp>
      <p:sp>
        <p:nvSpPr>
          <p:cNvPr id="5" name="Ellipse 4"/>
          <p:cNvSpPr/>
          <p:nvPr/>
        </p:nvSpPr>
        <p:spPr>
          <a:xfrm>
            <a:off x="611560" y="4005064"/>
            <a:ext cx="1431235" cy="178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327177" y="2883471"/>
            <a:ext cx="3538331" cy="159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7920880" cy="4525963"/>
          </a:xfrm>
        </p:spPr>
      </p:pic>
      <p:sp>
        <p:nvSpPr>
          <p:cNvPr id="12" name="Ellipse 11"/>
          <p:cNvSpPr/>
          <p:nvPr/>
        </p:nvSpPr>
        <p:spPr>
          <a:xfrm>
            <a:off x="632936" y="4185084"/>
            <a:ext cx="2786935" cy="324036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195736" y="2708920"/>
            <a:ext cx="3960440" cy="1745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26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Politik und Soziologie</a:t>
            </a:r>
            <a:br>
              <a:rPr lang="de-DE" dirty="0"/>
            </a:br>
            <a:r>
              <a:rPr lang="de-DE" sz="2800" dirty="0"/>
              <a:t>Studierendenvertretung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1552442"/>
            <a:ext cx="3538736" cy="4525963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400" dirty="0">
                <a:solidFill>
                  <a:prstClr val="black"/>
                </a:solidFill>
              </a:rPr>
              <a:t>Beratung von Studierenden für Studierende</a:t>
            </a:r>
            <a:endParaRPr lang="de-DE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</a:rPr>
              <a:t>Erfahrungsaustausch zur Studienorganisation</a:t>
            </a:r>
            <a:endParaRPr lang="de-DE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</a:rPr>
              <a:t>Probleme mit Lehrenden</a:t>
            </a:r>
            <a:endParaRPr lang="de-DE" dirty="0">
              <a:solidFill>
                <a:prstClr val="black"/>
              </a:solidFill>
            </a:endParaRPr>
          </a:p>
          <a:p>
            <a:pPr marL="57150" lv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de-DE" sz="2000" dirty="0">
              <a:solidFill>
                <a:prstClr val="black"/>
              </a:solidFill>
            </a:endParaRPr>
          </a:p>
          <a:p>
            <a:pPr marL="514350" lvl="0" indent="-457200"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400" dirty="0">
                <a:solidFill>
                  <a:prstClr val="black"/>
                </a:solidFill>
              </a:rPr>
              <a:t>Kontakt</a:t>
            </a:r>
            <a:endParaRPr lang="de-DE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</a:rPr>
              <a:t>Email: sprechstunde@fs-sozpol.de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prstClr val="black"/>
                </a:solidFill>
              </a:rPr>
              <a:t>Sprechstunden per Zoom nach Absprache</a:t>
            </a:r>
            <a:endParaRPr lang="de-DE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25" y="1949887"/>
            <a:ext cx="3207305" cy="32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Lehrveranstaltungsanmeldung mit Basis</a:t>
            </a:r>
          </a:p>
        </p:txBody>
      </p:sp>
      <p:pic>
        <p:nvPicPr>
          <p:cNvPr id="8" name="Bild 7" descr="Bildschirmfoto 2020-10-22 um 20.00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8535126" cy="403942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331640" y="2492896"/>
            <a:ext cx="3538331" cy="159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2"/>
          <p:cNvSpPr/>
          <p:nvPr/>
        </p:nvSpPr>
        <p:spPr bwMode="auto">
          <a:xfrm>
            <a:off x="5580112" y="4365104"/>
            <a:ext cx="216024" cy="28803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183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Prioritäten vergeben </a:t>
            </a:r>
          </a:p>
        </p:txBody>
      </p:sp>
      <p:pic>
        <p:nvPicPr>
          <p:cNvPr id="2050" name="Picture 2" descr="C:\Users\Wiebke Knauer\Desktop\Veranstaltung anmeld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20880" cy="44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99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Eventuelle Schwierigkeiten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96752"/>
            <a:ext cx="7416824" cy="4525963"/>
          </a:xfrm>
        </p:spPr>
        <p:txBody>
          <a:bodyPr>
            <a:normAutofit/>
          </a:bodyPr>
          <a:lstStyle/>
          <a:p>
            <a:r>
              <a:rPr lang="de-DE" sz="2800" dirty="0"/>
              <a:t>Keine Anmeldung möglich/keine Zusage erhalten?</a:t>
            </a:r>
            <a:endParaRPr lang="de-DE" dirty="0"/>
          </a:p>
          <a:p>
            <a:pPr lvl="1"/>
            <a:r>
              <a:rPr lang="de-DE" sz="2000" dirty="0"/>
              <a:t>Fragt bei der lehrenden Person um Teilnahmemöglichkeit an</a:t>
            </a:r>
          </a:p>
          <a:p>
            <a:pPr lvl="1"/>
            <a:r>
              <a:rPr lang="de-DE" sz="2000" dirty="0"/>
              <a:t>Besucht die gewünschten Masterveranstaltungen ab sofort</a:t>
            </a:r>
          </a:p>
          <a:p>
            <a:pPr lvl="1"/>
            <a:r>
              <a:rPr lang="de-DE" sz="2000" dirty="0"/>
              <a:t>Belegt diese spätestens in der Nachbelegungsphase (30.10.-06.11.23) </a:t>
            </a:r>
          </a:p>
          <a:p>
            <a:r>
              <a:rPr lang="de-DE" sz="2800" dirty="0"/>
              <a:t>Zu viele Zusagen zu Veranstaltungen erhalten</a:t>
            </a:r>
          </a:p>
          <a:p>
            <a:pPr lvl="1"/>
            <a:r>
              <a:rPr lang="de-DE" sz="2000" dirty="0"/>
              <a:t>Prüft die Kapazitäten und meldet ggf. Veranstaltungen in der Nachbelegungsphase wieder ab</a:t>
            </a:r>
          </a:p>
          <a:p>
            <a:r>
              <a:rPr lang="de-DE" sz="2800" dirty="0"/>
              <a:t>Ohne Anmeldung können keine Prüfungen angemeldet werden!</a:t>
            </a:r>
            <a:endParaRPr lang="de-DE" sz="2400" dirty="0"/>
          </a:p>
          <a:p>
            <a:pPr lvl="1"/>
            <a:endParaRPr lang="de-DE" sz="2400" dirty="0"/>
          </a:p>
        </p:txBody>
      </p:sp>
      <p:sp>
        <p:nvSpPr>
          <p:cNvPr id="4" name="Gefaltete Ecke 3"/>
          <p:cNvSpPr/>
          <p:nvPr/>
        </p:nvSpPr>
        <p:spPr>
          <a:xfrm>
            <a:off x="6804248" y="4365104"/>
            <a:ext cx="2232248" cy="1584176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Unbedingt lesen: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b="1" dirty="0">
                <a:solidFill>
                  <a:schemeClr val="tx1"/>
                </a:solidFill>
                <a:hlinkClick r:id="rId2"/>
              </a:rPr>
              <a:t>FAQ </a:t>
            </a:r>
          </a:p>
          <a:p>
            <a:pPr algn="ctr"/>
            <a:r>
              <a:rPr lang="de-DE" b="1" dirty="0">
                <a:solidFill>
                  <a:schemeClr val="tx1"/>
                </a:solidFill>
                <a:hlinkClick r:id="rId2"/>
              </a:rPr>
              <a:t>Lehrveranstaltungs-belegung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35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Richtig belegen: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/>
              <a:t>Veranstaltungen aus verschiedenen Modulen können</a:t>
            </a:r>
            <a:r>
              <a:rPr lang="de-DE" sz="2400" b="1" dirty="0"/>
              <a:t> nicht kombiniert werden</a:t>
            </a:r>
            <a:r>
              <a:rPr lang="de-DE" sz="2400" dirty="0"/>
              <a:t>. Sie sind immer einem bestimmten Modul zugeordnet.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2400" dirty="0"/>
              <a:t>Ein Modul beinhaltet </a:t>
            </a:r>
            <a:r>
              <a:rPr lang="de-DE" sz="2400" b="1" dirty="0"/>
              <a:t>Studienleistungen</a:t>
            </a:r>
            <a:r>
              <a:rPr lang="de-DE" sz="2400" dirty="0"/>
              <a:t> und eine </a:t>
            </a:r>
            <a:r>
              <a:rPr lang="de-DE" sz="2400" b="1" dirty="0"/>
              <a:t>Prüfungsleistung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000" b="1" dirty="0"/>
              <a:t>Eine Studienleistung pro Veranstaltungstyp (außer Vorlesung)</a:t>
            </a:r>
            <a:r>
              <a:rPr lang="de-DE" sz="2000" b="1" i="1" dirty="0"/>
              <a:t>: </a:t>
            </a:r>
            <a:r>
              <a:rPr lang="de-DE" sz="2000" dirty="0"/>
              <a:t>Referat, Übungsaufgaben oder Essay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000" b="1" dirty="0"/>
              <a:t>Eine Prüfungsleistung</a:t>
            </a:r>
            <a:r>
              <a:rPr lang="de-DE" sz="2000" dirty="0"/>
              <a:t>: Hausarbeit, Klausur, mündliche Prüfung</a:t>
            </a:r>
          </a:p>
          <a:p>
            <a:pPr marL="0" indent="0">
              <a:buNone/>
            </a:pPr>
            <a:endParaRPr lang="de-DE" sz="2600" i="1" dirty="0"/>
          </a:p>
          <a:p>
            <a:pPr marL="0" indent="0" algn="ctr">
              <a:buNone/>
            </a:pPr>
            <a:r>
              <a:rPr lang="de-DE" sz="2600" dirty="0">
                <a:solidFill>
                  <a:srgbClr val="C00000"/>
                </a:solidFill>
              </a:rPr>
              <a:t>Ein Modulabschlussprüfung kann erst angemeldet werden, wenn alle Studienleistungen in einem Modul erbracht sind!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110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Richtig belegen: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3026" y="1394286"/>
            <a:ext cx="8229600" cy="4525963"/>
          </a:xfrm>
        </p:spPr>
        <p:txBody>
          <a:bodyPr/>
          <a:lstStyle/>
          <a:p>
            <a:r>
              <a:rPr lang="de-DE" sz="2800" dirty="0"/>
              <a:t>Unterscheidung von S1 und S2</a:t>
            </a:r>
          </a:p>
          <a:p>
            <a:pPr lvl="1"/>
            <a:r>
              <a:rPr lang="de-DE" sz="2000" dirty="0"/>
              <a:t>Beachte in der Anmeldung den </a:t>
            </a:r>
            <a:r>
              <a:rPr lang="de-DE" sz="2000" b="1" dirty="0"/>
              <a:t>Unterschied</a:t>
            </a:r>
            <a:r>
              <a:rPr lang="de-DE" sz="2000" dirty="0"/>
              <a:t> zwischen </a:t>
            </a:r>
            <a:r>
              <a:rPr lang="de-DE" sz="2000" b="1" dirty="0"/>
              <a:t>Seminar 1</a:t>
            </a:r>
            <a:r>
              <a:rPr lang="de-DE" sz="2000" dirty="0"/>
              <a:t> und </a:t>
            </a:r>
            <a:r>
              <a:rPr lang="de-DE" sz="2000" b="1" dirty="0"/>
              <a:t>Seminar 2</a:t>
            </a:r>
          </a:p>
          <a:p>
            <a:pPr marL="457200" lvl="1" indent="0">
              <a:buNone/>
            </a:pPr>
            <a:endParaRPr lang="de-DE" sz="2000" b="1" dirty="0"/>
          </a:p>
          <a:p>
            <a:pPr marL="457200" lvl="1" indent="0">
              <a:buNone/>
            </a:pPr>
            <a:endParaRPr lang="de-DE" sz="2000" b="1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72326"/>
            <a:ext cx="1514418" cy="2088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900" flipH="1">
            <a:off x="2714052" y="3102234"/>
            <a:ext cx="1580885" cy="2088232"/>
          </a:xfrm>
          <a:prstGeom prst="rect">
            <a:avLst/>
          </a:prstGeom>
          <a:scene3d>
            <a:camera prst="orthographicFront">
              <a:rot lat="0" lon="21299999" rev="300000"/>
            </a:camera>
            <a:lightRig rig="threePt" dir="t"/>
          </a:scene3d>
        </p:spPr>
      </p:pic>
      <p:sp>
        <p:nvSpPr>
          <p:cNvPr id="6" name="Textfeld 5"/>
          <p:cNvSpPr txBox="1"/>
          <p:nvPr/>
        </p:nvSpPr>
        <p:spPr>
          <a:xfrm>
            <a:off x="467544" y="526055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Seminar 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71800" y="526055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Seminar 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932040" y="2780928"/>
            <a:ext cx="36724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Jedes Modul besteht aus einer bestimmten Anzahl an Lehrveranstaltungen</a:t>
            </a:r>
          </a:p>
          <a:p>
            <a:pPr marL="285750" indent="-285750">
              <a:buFontTx/>
              <a:buChar char="-"/>
            </a:pPr>
            <a:r>
              <a:rPr lang="de-DE" dirty="0"/>
              <a:t>Unterscheidung der gleichen LVs erfolgt durch Nummerierung</a:t>
            </a:r>
          </a:p>
          <a:p>
            <a:pPr marL="285750" indent="-285750">
              <a:buFontTx/>
              <a:buChar char="-"/>
            </a:pPr>
            <a:r>
              <a:rPr lang="de-DE" dirty="0"/>
              <a:t>Auf jedem Stuhl kann nur </a:t>
            </a:r>
            <a:r>
              <a:rPr lang="de-DE" b="1" dirty="0"/>
              <a:t>eine</a:t>
            </a:r>
            <a:r>
              <a:rPr lang="de-DE" dirty="0"/>
              <a:t> Studienleistung/ein Seminar verbucht werden</a:t>
            </a:r>
          </a:p>
          <a:p>
            <a:pPr marL="285750" indent="-285750">
              <a:buFontTx/>
              <a:buChar char="-"/>
            </a:pPr>
            <a:r>
              <a:rPr lang="de-DE" dirty="0"/>
              <a:t>Wichtig: Wenn falsch belegt wird, kann die SL des zweiten Seminars nicht verbucht werden…</a:t>
            </a:r>
          </a:p>
        </p:txBody>
      </p:sp>
    </p:spTree>
    <p:extLst>
      <p:ext uri="{BB962C8B-B14F-4D97-AF65-F5344CB8AC3E}">
        <p14:creationId xmlns:p14="http://schemas.microsoft.com/office/powerpoint/2010/main" val="277316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Richtig belegen: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4365104"/>
            <a:ext cx="8208912" cy="2016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Für eine Prüfungsanmeldung müssen alle Studienleistungen in einem Modul verbucht sein. Wenn falsch belegt ist, ist keine Prüfung möglich!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467544" y="1334153"/>
            <a:ext cx="6480720" cy="2924619"/>
            <a:chOff x="0" y="0"/>
            <a:chExt cx="5588635" cy="2091690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0" y="0"/>
              <a:ext cx="5588635" cy="2091690"/>
              <a:chOff x="0" y="0"/>
              <a:chExt cx="5771693" cy="2282343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57062" cy="20336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4713" y="672999"/>
                <a:ext cx="4176980" cy="16093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Ellipse 19"/>
            <p:cNvSpPr/>
            <p:nvPr/>
          </p:nvSpPr>
          <p:spPr>
            <a:xfrm>
              <a:off x="5320781" y="815400"/>
              <a:ext cx="178458" cy="17922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0" y="666750"/>
              <a:ext cx="1023620" cy="16065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1419225" y="180975"/>
              <a:ext cx="1594714" cy="1606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0165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Prüfungsberechtigung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8165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6909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Praktikumshinweise 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88323"/>
              </p:ext>
            </p:extLst>
          </p:nvPr>
        </p:nvGraphicFramePr>
        <p:xfrm>
          <a:off x="457200" y="1600200"/>
          <a:ext cx="82296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Pflichtpraktikum </a:t>
                      </a:r>
                    </a:p>
                    <a:p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Im Masterforum/Masterkolloquium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Praktikum</a:t>
                      </a:r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  Politikwissenschaft 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Voraussetzung: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Mindestdauer von 4 Wochen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Praktikumsbescheinigung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Voraussetzung: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Mindestdauer von 7</a:t>
                      </a:r>
                      <a:r>
                        <a:rPr lang="de-DE" sz="18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Wochen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Praktikumsbericht</a:t>
                      </a:r>
                    </a:p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Anerkennung</a:t>
                      </a:r>
                      <a:r>
                        <a:rPr lang="de-DE" baseline="0" dirty="0">
                          <a:solidFill>
                            <a:schemeClr val="tx1"/>
                          </a:solidFill>
                        </a:rPr>
                        <a:t> berufspraktischer Erfahrungen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Zivilgesellschaftliches Engagement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Studentische Berufstätigkeit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67544" y="4581128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Fabian Fries</a:t>
            </a:r>
          </a:p>
          <a:p>
            <a:r>
              <a:rPr lang="de-DE" sz="1400" dirty="0"/>
              <a:t>Praktikumsbeauftragter des Instituts für Politische Wissenschaft und Soziologie</a:t>
            </a:r>
          </a:p>
          <a:p>
            <a:endParaRPr lang="de-DE" sz="1400" dirty="0"/>
          </a:p>
          <a:p>
            <a:r>
              <a:rPr lang="de-DE" b="1" dirty="0"/>
              <a:t>E-Mail</a:t>
            </a:r>
            <a:r>
              <a:rPr lang="de-DE" dirty="0"/>
              <a:t>: </a:t>
            </a:r>
            <a:r>
              <a:rPr lang="de-DE" dirty="0" err="1"/>
              <a:t>fries@uni-bonn.de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804248" y="3573016"/>
            <a:ext cx="2160240" cy="122413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hlinkClick r:id="rId2"/>
              </a:rPr>
              <a:t>Leitfaden beachten</a:t>
            </a:r>
            <a:r>
              <a:rPr lang="de-DE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13797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Funktionen von Basis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7600" r="2750" b="3800"/>
          <a:stretch/>
        </p:blipFill>
        <p:spPr>
          <a:xfrm>
            <a:off x="251520" y="1916832"/>
            <a:ext cx="8640960" cy="352839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17904" y="2204864"/>
            <a:ext cx="3528392" cy="79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051720" y="3284984"/>
            <a:ext cx="1430738" cy="20005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sz="700" dirty="0"/>
          </a:p>
        </p:txBody>
      </p:sp>
      <p:sp>
        <p:nvSpPr>
          <p:cNvPr id="5" name="Textfeld 4"/>
          <p:cNvSpPr txBox="1"/>
          <p:nvPr/>
        </p:nvSpPr>
        <p:spPr>
          <a:xfrm>
            <a:off x="2195736" y="479889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Link zum Studierenden-Service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8175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Funktionen von Basis </a:t>
            </a:r>
          </a:p>
        </p:txBody>
      </p:sp>
      <p:pic>
        <p:nvPicPr>
          <p:cNvPr id="4" name="Inhaltsplatzhalter 5" descr="- Stundenplan BASIS – Vorlesungsverzeichnis und Prüfungsanmeldung der Universität Bonn - Mozilla Firefox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229600" cy="4415676"/>
          </a:xfrm>
        </p:spPr>
      </p:pic>
    </p:spTree>
    <p:extLst>
      <p:ext uri="{BB962C8B-B14F-4D97-AF65-F5344CB8AC3E}">
        <p14:creationId xmlns:p14="http://schemas.microsoft.com/office/powerpoint/2010/main" val="2479587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Euer </a:t>
            </a:r>
            <a:r>
              <a:rPr lang="de-DE" dirty="0" err="1"/>
              <a:t>Ersti</a:t>
            </a:r>
            <a:r>
              <a:rPr lang="de-DE" dirty="0"/>
              <a:t>-Referat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417638"/>
            <a:ext cx="4752528" cy="45316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de-DE" sz="28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 algn="ctr">
              <a:buNone/>
              <a:defRPr/>
            </a:pPr>
            <a:br>
              <a:rPr lang="de-DE" sz="1300" dirty="0"/>
            </a:br>
            <a:br>
              <a:rPr lang="de-DE" sz="1300" dirty="0"/>
            </a:br>
            <a:endParaRPr lang="de-DE" sz="1300" dirty="0"/>
          </a:p>
          <a:p>
            <a:pPr marL="0" indent="0" algn="ctr">
              <a:buNone/>
              <a:defRPr/>
            </a:pPr>
            <a:r>
              <a:rPr lang="de-DE" sz="1300" dirty="0"/>
              <a:t>Luis Wisser,  Anneke Petry, Johannes Bell, Karsten Römling, Lennart Vossen, </a:t>
            </a:r>
            <a:r>
              <a:rPr lang="de-DE" sz="1300" dirty="0" err="1"/>
              <a:t>Madita</a:t>
            </a:r>
            <a:r>
              <a:rPr lang="de-DE" sz="1300" dirty="0"/>
              <a:t> </a:t>
            </a:r>
            <a:r>
              <a:rPr lang="de-DE" sz="1300" dirty="0" err="1"/>
              <a:t>Vennemann</a:t>
            </a:r>
            <a:r>
              <a:rPr lang="de-DE" sz="1300" dirty="0"/>
              <a:t>, Paul  Förster, Thea </a:t>
            </a:r>
            <a:r>
              <a:rPr lang="de-DE" sz="1300" dirty="0" err="1"/>
              <a:t>Tubbenthal</a:t>
            </a:r>
            <a:r>
              <a:rPr lang="de-DE" sz="1300" dirty="0"/>
              <a:t>, Benjamin Hartl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833662" y="2031608"/>
            <a:ext cx="2376264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WhatsApp-Gruppe:</a:t>
            </a:r>
          </a:p>
          <a:p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Wenn ihr beitreten wollt, einfach eine kurze Mail an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erstiref@fs-sozpol.de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schreiben und angeben ob ihr im Bachelor oder Master seid.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03648" y="1406476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98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Verknüpfung mit Ilias (</a:t>
            </a:r>
            <a:r>
              <a:rPr lang="de-DE" dirty="0" err="1">
                <a:hlinkClick r:id="rId3"/>
              </a:rPr>
              <a:t>eCampus</a:t>
            </a:r>
            <a:r>
              <a:rPr lang="de-DE" dirty="0"/>
              <a:t>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l="-1" t="4352" r="-5" b="25406"/>
          <a:stretch>
            <a:fillRect/>
          </a:stretch>
        </p:blipFill>
        <p:spPr>
          <a:xfrm>
            <a:off x="467544" y="1772816"/>
            <a:ext cx="8229600" cy="3251412"/>
          </a:xfrm>
        </p:spPr>
      </p:pic>
      <p:sp>
        <p:nvSpPr>
          <p:cNvPr id="5" name="Ellipse 4"/>
          <p:cNvSpPr/>
          <p:nvPr/>
        </p:nvSpPr>
        <p:spPr>
          <a:xfrm>
            <a:off x="971600" y="1650520"/>
            <a:ext cx="2385391" cy="5367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4"/>
          <p:cNvSpPr/>
          <p:nvPr/>
        </p:nvSpPr>
        <p:spPr>
          <a:xfrm>
            <a:off x="5652120" y="3501008"/>
            <a:ext cx="2913278" cy="2382433"/>
          </a:xfrm>
          <a:prstGeom prst="rect">
            <a:avLst/>
          </a:prstGeom>
          <a:solidFill>
            <a:schemeClr val="bg1">
              <a:lumMod val="65000"/>
            </a:schemeClr>
          </a:solidFill>
          <a:ln w="15873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>
                <a:uFillTx/>
                <a:latin typeface="Calibri"/>
              </a:rPr>
              <a:t>Kommunikation über Informationsforum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uFillTx/>
              <a:latin typeface="Calibri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>
                <a:uFillTx/>
                <a:latin typeface="Calibri"/>
              </a:rPr>
              <a:t>Kommunikation mit Seminarteilnehmenden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uFillTx/>
              <a:latin typeface="Calibri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>
                <a:uFillTx/>
                <a:latin typeface="Calibri"/>
              </a:rPr>
              <a:t>Materialpool für Veranstaltungen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416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Anmeldung zur Bibliotheksführung in der Institutsbibliothek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817" y="13751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>
                <a:hlinkClick r:id="rId2"/>
              </a:rPr>
              <a:t>Anmeldung über </a:t>
            </a:r>
            <a:r>
              <a:rPr lang="de-DE" sz="2800" dirty="0" err="1">
                <a:hlinkClick r:id="rId2"/>
              </a:rPr>
              <a:t>eCampus</a:t>
            </a:r>
            <a:r>
              <a:rPr lang="de-DE" sz="2800" dirty="0"/>
              <a:t> (Login mit eurer Uni-ID)</a:t>
            </a:r>
          </a:p>
          <a:p>
            <a:endParaRPr lang="de-DE" dirty="0"/>
          </a:p>
        </p:txBody>
      </p:sp>
      <p:pic>
        <p:nvPicPr>
          <p:cNvPr id="1026" name="Picture 2" descr="C:\Users\Wiebke Knauer\sciebo3\Einführungswochen\2022-23\PPPs\Fotos\Anmeldung Bi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7" y="1930103"/>
            <a:ext cx="81957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 bwMode="auto">
          <a:xfrm>
            <a:off x="6898430" y="3439139"/>
            <a:ext cx="661231" cy="2811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sz="700" dirty="0"/>
          </a:p>
        </p:txBody>
      </p:sp>
      <p:sp>
        <p:nvSpPr>
          <p:cNvPr id="9" name="Rechteck 20"/>
          <p:cNvSpPr/>
          <p:nvPr/>
        </p:nvSpPr>
        <p:spPr bwMode="auto">
          <a:xfrm>
            <a:off x="486602" y="3112543"/>
            <a:ext cx="1800200" cy="224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" name="Rechteck 20"/>
          <p:cNvSpPr/>
          <p:nvPr/>
        </p:nvSpPr>
        <p:spPr bwMode="auto">
          <a:xfrm>
            <a:off x="460535" y="3495640"/>
            <a:ext cx="1800200" cy="224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1027" name="Picture 3" descr="C:\Users\Wiebke Knauer\sciebo3\Einführungswochen\2022-23\PPPs\Fotos\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217" y="4170195"/>
            <a:ext cx="6009991" cy="216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 bwMode="auto">
          <a:xfrm>
            <a:off x="428951" y="4077072"/>
            <a:ext cx="661231" cy="2811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2737522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Mailinglisten des Instituts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e-DE" sz="2200" dirty="0">
                <a:sym typeface="Wingdings" panose="05000000000000000000" pitchFamily="2" charset="2"/>
              </a:rPr>
              <a:t> Die Anmeldung ist nur mit einer Uni-Emailadresse (Uni-ID) möglich.</a:t>
            </a:r>
            <a:br>
              <a:rPr lang="de-DE" sz="2200" dirty="0">
                <a:sym typeface="Wingdings" panose="05000000000000000000" pitchFamily="2" charset="2"/>
              </a:rPr>
            </a:br>
            <a:br>
              <a:rPr lang="de-DE" sz="2200" dirty="0">
                <a:sym typeface="Wingdings" panose="05000000000000000000" pitchFamily="2" charset="2"/>
              </a:rPr>
            </a:br>
            <a:r>
              <a:rPr lang="de-DE" sz="2200" dirty="0">
                <a:sym typeface="Wingdings" panose="05000000000000000000" pitchFamily="2" charset="2"/>
              </a:rPr>
              <a:t>2 Getrennte (!) Verteiler:</a:t>
            </a:r>
            <a:endParaRPr lang="de-DE" sz="2200" dirty="0"/>
          </a:p>
          <a:p>
            <a:pPr marL="0" indent="0" algn="ctr">
              <a:buNone/>
            </a:pPr>
            <a:endParaRPr lang="de-DE" sz="2500" dirty="0"/>
          </a:p>
          <a:p>
            <a:pPr marL="0" indent="0" algn="ctr">
              <a:buNone/>
            </a:pPr>
            <a:r>
              <a:rPr lang="de-DE" sz="2500" dirty="0" err="1">
                <a:hlinkClick r:id="rId2"/>
              </a:rPr>
              <a:t>Studiengangsbezogene</a:t>
            </a:r>
            <a:r>
              <a:rPr lang="de-DE" sz="2500" dirty="0">
                <a:hlinkClick r:id="rId2"/>
              </a:rPr>
              <a:t> Informationen</a:t>
            </a:r>
            <a:r>
              <a:rPr lang="de-DE" sz="2500" dirty="0"/>
              <a:t> &amp;</a:t>
            </a:r>
          </a:p>
          <a:p>
            <a:pPr marL="0" indent="0" algn="ctr">
              <a:buNone/>
            </a:pPr>
            <a:r>
              <a:rPr lang="de-DE" sz="2500" dirty="0">
                <a:hlinkClick r:id="rId3"/>
              </a:rPr>
              <a:t>Jobs, Praktika und Veranstaltungen</a:t>
            </a:r>
            <a:endParaRPr lang="de-DE" sz="2500" dirty="0"/>
          </a:p>
          <a:p>
            <a:pPr marL="0" indent="0">
              <a:buNone/>
            </a:pPr>
            <a:endParaRPr lang="de-DE" sz="3000" dirty="0"/>
          </a:p>
        </p:txBody>
      </p:sp>
      <p:pic>
        <p:nvPicPr>
          <p:cNvPr id="1026" name="Picture 2" descr="C:\Users\Wiebke Knauer\sciebo3\Einführungswochen\2022-23\PPPs\Fotos\Screenshot 2022-09-19 1549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912768" cy="23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214494" y="2723764"/>
            <a:ext cx="1008112" cy="345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019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147248" cy="58945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Fragen zur Belegung?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" name="Ellipse 3"/>
          <p:cNvSpPr/>
          <p:nvPr/>
        </p:nvSpPr>
        <p:spPr bwMode="auto">
          <a:xfrm>
            <a:off x="5277736" y="1341255"/>
            <a:ext cx="1397523" cy="51023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Ellipse 3"/>
          <p:cNvSpPr/>
          <p:nvPr/>
        </p:nvSpPr>
        <p:spPr bwMode="auto">
          <a:xfrm>
            <a:off x="6707960" y="1353620"/>
            <a:ext cx="760347" cy="106726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9" y="982157"/>
            <a:ext cx="8340653" cy="49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3"/>
          <p:cNvSpPr/>
          <p:nvPr/>
        </p:nvSpPr>
        <p:spPr bwMode="auto">
          <a:xfrm>
            <a:off x="3811207" y="1590180"/>
            <a:ext cx="880171" cy="57606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Ellipse 3"/>
          <p:cNvSpPr/>
          <p:nvPr/>
        </p:nvSpPr>
        <p:spPr bwMode="auto">
          <a:xfrm>
            <a:off x="5277736" y="2369214"/>
            <a:ext cx="1555883" cy="57606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Ellipse 3"/>
          <p:cNvSpPr/>
          <p:nvPr/>
        </p:nvSpPr>
        <p:spPr bwMode="auto">
          <a:xfrm>
            <a:off x="6833619" y="1440661"/>
            <a:ext cx="1080120" cy="82166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862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einen Blick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394472" cy="4525963"/>
          </a:xfrm>
        </p:spPr>
      </p:pic>
      <p:sp>
        <p:nvSpPr>
          <p:cNvPr id="5" name="Textfeld 4"/>
          <p:cNvSpPr txBox="1"/>
          <p:nvPr/>
        </p:nvSpPr>
        <p:spPr>
          <a:xfrm>
            <a:off x="4355976" y="1268760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Benutzerkennung einrichten bzw. evtl. ändern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Sich einmalig beim Prüfungsamt für die Masterprüfung anmelden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Basis Veranstaltungen belegen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Studienkalender speichern/ausdrucken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eCampus</a:t>
            </a:r>
            <a:r>
              <a:rPr lang="de-DE" dirty="0"/>
              <a:t> 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Bei Fragen zu uns kommen!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endParaRPr lang="de-DE" b="1" dirty="0"/>
          </a:p>
          <a:p>
            <a:r>
              <a:rPr lang="de-DE" b="1" dirty="0"/>
              <a:t>Wir wüschen viel Spaß in den Einführungswochen und einen guten Start ins Studium!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1825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de-DE" dirty="0"/>
              <a:t>Institutsbegrüßung</a:t>
            </a:r>
          </a:p>
        </p:txBody>
      </p:sp>
      <p:pic>
        <p:nvPicPr>
          <p:cNvPr id="2050" name="Picture 2" descr="C:\Users\Wiebke Knauer\sciebo3\Einführungswochen\2022-23\PPPs\Fotos\Ersti Woch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326586" cy="38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971600" y="2204864"/>
            <a:ext cx="1512168" cy="6480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142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90218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de-DE" dirty="0"/>
              <a:t>Erstsemesterwochen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2" y="1196752"/>
            <a:ext cx="7920880" cy="464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16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56767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3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Fragen?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89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Wichtige Fristen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Textfeld 3"/>
          <p:cNvSpPr>
            <a:spLocks/>
          </p:cNvSpPr>
          <p:nvPr/>
        </p:nvSpPr>
        <p:spPr bwMode="auto">
          <a:xfrm>
            <a:off x="683568" y="5949280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/>
              <a:t>Den </a:t>
            </a:r>
            <a:r>
              <a:rPr lang="de-DE" sz="1600" dirty="0">
                <a:hlinkClick r:id="rId3"/>
              </a:rPr>
              <a:t>Studienkalender </a:t>
            </a:r>
            <a:r>
              <a:rPr lang="de-DE" sz="1600" dirty="0"/>
              <a:t>findet ihr auf der Website des Prüfungsamtes</a:t>
            </a:r>
            <a:endParaRPr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08005"/>
            <a:ext cx="7123787" cy="465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feil nach rechts 1"/>
          <p:cNvSpPr/>
          <p:nvPr/>
        </p:nvSpPr>
        <p:spPr>
          <a:xfrm>
            <a:off x="116556" y="2564904"/>
            <a:ext cx="422996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rechts 6"/>
          <p:cNvSpPr/>
          <p:nvPr/>
        </p:nvSpPr>
        <p:spPr bwMode="auto">
          <a:xfrm>
            <a:off x="2455218" y="3513440"/>
            <a:ext cx="422996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7592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1927</Words>
  <Application>Microsoft Office PowerPoint</Application>
  <PresentationFormat>Bildschirmpräsentation (4:3)</PresentationFormat>
  <Paragraphs>464</Paragraphs>
  <Slides>56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2" baseType="lpstr">
      <vt:lpstr>Arial</vt:lpstr>
      <vt:lpstr>Calibri</vt:lpstr>
      <vt:lpstr>Symbol</vt:lpstr>
      <vt:lpstr>Times New Roman</vt:lpstr>
      <vt:lpstr>Trebuchet MS</vt:lpstr>
      <vt:lpstr>Larissa</vt:lpstr>
      <vt:lpstr>PowerPoint-Präsentation</vt:lpstr>
      <vt:lpstr>Das Mentorat</vt:lpstr>
      <vt:lpstr>Wir helfen bei…</vt:lpstr>
      <vt:lpstr>Fachschaft Politik und Soziologie Studierendenvertretung </vt:lpstr>
      <vt:lpstr>Euer Ersti-Referat</vt:lpstr>
      <vt:lpstr>Erstsemesterwochen</vt:lpstr>
      <vt:lpstr>PowerPoint-Präsentation</vt:lpstr>
      <vt:lpstr>Fragen? </vt:lpstr>
      <vt:lpstr>Wichtige Fristen</vt:lpstr>
      <vt:lpstr>Wichtige Fristen</vt:lpstr>
      <vt:lpstr>Anmeldung Prüfungsleistungen von Modulen der Philosophischen Fakultät</vt:lpstr>
      <vt:lpstr>Wichtige Dokumente </vt:lpstr>
      <vt:lpstr>Fragen zur Belegung</vt:lpstr>
      <vt:lpstr>Wie lese ich ein Modulhandbuch?</vt:lpstr>
      <vt:lpstr>StudienAufbau  M.A. Politikwissenschaft</vt:lpstr>
      <vt:lpstr>Studienaufbau M.A. Politikwissenschaft</vt:lpstr>
      <vt:lpstr>Aufbau </vt:lpstr>
      <vt:lpstr>Pflichtbereich 1</vt:lpstr>
      <vt:lpstr>Pflichtbereich 2</vt:lpstr>
      <vt:lpstr>Wahlpflichtbereich 1</vt:lpstr>
      <vt:lpstr>Wahlpflichtbereich 2</vt:lpstr>
      <vt:lpstr>Studienaufbau M.A. Soziologie</vt:lpstr>
      <vt:lpstr>Studienaufbau M.A. Soziologie</vt:lpstr>
      <vt:lpstr>Aufbau</vt:lpstr>
      <vt:lpstr>Pflichtbereich 1</vt:lpstr>
      <vt:lpstr>Pflichtbereich 2</vt:lpstr>
      <vt:lpstr>Wahlpflichtbereich 2 - Profil</vt:lpstr>
      <vt:lpstr>Wahlpflichtbereich 2 - Vertiefung</vt:lpstr>
      <vt:lpstr>Wahlpflichtbereich 2 – Vertiefung</vt:lpstr>
      <vt:lpstr>VeranstaltungsAnmeldung</vt:lpstr>
      <vt:lpstr>basis.uni-bonn.de</vt:lpstr>
      <vt:lpstr>Login-Daten</vt:lpstr>
      <vt:lpstr>Verifizierung der Uni-ID</vt:lpstr>
      <vt:lpstr>Vorlesungsverzeichnis</vt:lpstr>
      <vt:lpstr>Vorlesungsverzeichnis</vt:lpstr>
      <vt:lpstr>Vorlesungsverzeichnis</vt:lpstr>
      <vt:lpstr>Präsenz, Hybrid oder online Veranstaltung</vt:lpstr>
      <vt:lpstr>Bedeutung</vt:lpstr>
      <vt:lpstr>Lehrveranstaltungsanmeldung mit Basis</vt:lpstr>
      <vt:lpstr>Lehrveranstaltungsanmeldung mit Basis</vt:lpstr>
      <vt:lpstr>Prioritäten vergeben </vt:lpstr>
      <vt:lpstr>Eventuelle Schwierigkeiten</vt:lpstr>
      <vt:lpstr>Richtig belegen:</vt:lpstr>
      <vt:lpstr>Richtig belegen: </vt:lpstr>
      <vt:lpstr>Richtig belegen: </vt:lpstr>
      <vt:lpstr>Prüfungsberechtigung</vt:lpstr>
      <vt:lpstr>Praktikumshinweise </vt:lpstr>
      <vt:lpstr>Weitere Funktionen von Basis</vt:lpstr>
      <vt:lpstr>Weitere Funktionen von Basis </vt:lpstr>
      <vt:lpstr>Verknüpfung mit Ilias (eCampus)</vt:lpstr>
      <vt:lpstr>Anmeldung zur Bibliotheksführung in der Institutsbibliothek</vt:lpstr>
      <vt:lpstr>Mailinglisten des Instituts</vt:lpstr>
      <vt:lpstr>Fragen zur Belegung?</vt:lpstr>
      <vt:lpstr>Auf einen Blick</vt:lpstr>
      <vt:lpstr>Institutsbegrüßung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lisa</dc:creator>
  <cp:lastModifiedBy>alexander.scheinert@365h-brs.de</cp:lastModifiedBy>
  <cp:revision>391</cp:revision>
  <dcterms:created xsi:type="dcterms:W3CDTF">2017-09-04T12:44:21Z</dcterms:created>
  <dcterms:modified xsi:type="dcterms:W3CDTF">2023-09-29T17:14:49Z</dcterms:modified>
</cp:coreProperties>
</file>